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5" r:id="rId8"/>
    <p:sldId id="262" r:id="rId9"/>
    <p:sldId id="263" r:id="rId10"/>
    <p:sldId id="269" r:id="rId11"/>
    <p:sldId id="264" r:id="rId12"/>
    <p:sldId id="266" r:id="rId13"/>
    <p:sldId id="267" r:id="rId14"/>
    <p:sldId id="268" r:id="rId15"/>
    <p:sldId id="271" r:id="rId16"/>
    <p:sldId id="272" r:id="rId17"/>
    <p:sldId id="270" r:id="rId18"/>
    <p:sldId id="273" r:id="rId19"/>
    <p:sldId id="274" r:id="rId20"/>
    <p:sldId id="275" r:id="rId21"/>
    <p:sldId id="276" r:id="rId22"/>
    <p:sldId id="277" r:id="rId23"/>
    <p:sldId id="309" r:id="rId24"/>
    <p:sldId id="310" r:id="rId25"/>
    <p:sldId id="311" r:id="rId26"/>
    <p:sldId id="312" r:id="rId27"/>
    <p:sldId id="303" r:id="rId28"/>
    <p:sldId id="278" r:id="rId29"/>
    <p:sldId id="304" r:id="rId30"/>
    <p:sldId id="305" r:id="rId31"/>
    <p:sldId id="307" r:id="rId32"/>
    <p:sldId id="308" r:id="rId33"/>
    <p:sldId id="31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19"/>
    <p:restoredTop sz="94696"/>
  </p:normalViewPr>
  <p:slideViewPr>
    <p:cSldViewPr snapToGrid="0">
      <p:cViewPr varScale="1">
        <p:scale>
          <a:sx n="105" d="100"/>
          <a:sy n="105" d="100"/>
        </p:scale>
        <p:origin x="8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DB52A0-7ECA-3B4A-AF52-6AE1924FDA52}" type="datetimeFigureOut">
              <a:rPr lang="en-NP" smtClean="0"/>
              <a:t>02/12/2024</a:t>
            </a:fld>
            <a:endParaRPr lang="en-NP"/>
          </a:p>
        </p:txBody>
      </p:sp>
      <p:sp>
        <p:nvSpPr>
          <p:cNvPr id="5" name="Footer Placeholder 4"/>
          <p:cNvSpPr>
            <a:spLocks noGrp="1"/>
          </p:cNvSpPr>
          <p:nvPr>
            <p:ph type="ftr" sz="quarter" idx="11"/>
          </p:nvPr>
        </p:nvSpPr>
        <p:spPr/>
        <p:txBody>
          <a:bodyPr/>
          <a:lstStyle/>
          <a:p>
            <a:endParaRPr lang="en-NP"/>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145A6817-2714-3846-A80D-F4C75A00E247}" type="slidenum">
              <a:rPr lang="en-NP" smtClean="0"/>
              <a:t>‹#›</a:t>
            </a:fld>
            <a:endParaRPr lang="en-NP"/>
          </a:p>
        </p:txBody>
      </p:sp>
    </p:spTree>
    <p:extLst>
      <p:ext uri="{BB962C8B-B14F-4D97-AF65-F5344CB8AC3E}">
        <p14:creationId xmlns:p14="http://schemas.microsoft.com/office/powerpoint/2010/main" val="3309210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DB52A0-7ECA-3B4A-AF52-6AE1924FDA52}" type="datetimeFigureOut">
              <a:rPr lang="en-NP" smtClean="0"/>
              <a:t>02/12/2024</a:t>
            </a:fld>
            <a:endParaRPr lang="en-NP"/>
          </a:p>
        </p:txBody>
      </p:sp>
      <p:sp>
        <p:nvSpPr>
          <p:cNvPr id="5" name="Footer Placeholder 4"/>
          <p:cNvSpPr>
            <a:spLocks noGrp="1"/>
          </p:cNvSpPr>
          <p:nvPr>
            <p:ph type="ftr" sz="quarter" idx="11"/>
          </p:nvPr>
        </p:nvSpPr>
        <p:spPr/>
        <p:txBody>
          <a:bodyPr/>
          <a:lstStyle/>
          <a:p>
            <a:endParaRPr lang="en-NP"/>
          </a:p>
        </p:txBody>
      </p:sp>
      <p:sp>
        <p:nvSpPr>
          <p:cNvPr id="6" name="Slide Number Placeholder 5"/>
          <p:cNvSpPr>
            <a:spLocks noGrp="1"/>
          </p:cNvSpPr>
          <p:nvPr>
            <p:ph type="sldNum" sz="quarter" idx="12"/>
          </p:nvPr>
        </p:nvSpPr>
        <p:spPr/>
        <p:txBody>
          <a:bodyPr/>
          <a:lstStyle/>
          <a:p>
            <a:fld id="{145A6817-2714-3846-A80D-F4C75A00E247}" type="slidenum">
              <a:rPr lang="en-NP" smtClean="0"/>
              <a:t>‹#›</a:t>
            </a:fld>
            <a:endParaRPr lang="en-NP"/>
          </a:p>
        </p:txBody>
      </p:sp>
    </p:spTree>
    <p:extLst>
      <p:ext uri="{BB962C8B-B14F-4D97-AF65-F5344CB8AC3E}">
        <p14:creationId xmlns:p14="http://schemas.microsoft.com/office/powerpoint/2010/main" val="3175490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DB52A0-7ECA-3B4A-AF52-6AE1924FDA52}" type="datetimeFigureOut">
              <a:rPr lang="en-NP" smtClean="0"/>
              <a:t>02/12/2024</a:t>
            </a:fld>
            <a:endParaRPr lang="en-NP"/>
          </a:p>
        </p:txBody>
      </p:sp>
      <p:sp>
        <p:nvSpPr>
          <p:cNvPr id="5" name="Footer Placeholder 4"/>
          <p:cNvSpPr>
            <a:spLocks noGrp="1"/>
          </p:cNvSpPr>
          <p:nvPr>
            <p:ph type="ftr" sz="quarter" idx="11"/>
          </p:nvPr>
        </p:nvSpPr>
        <p:spPr/>
        <p:txBody>
          <a:bodyPr/>
          <a:lstStyle/>
          <a:p>
            <a:endParaRPr lang="en-NP"/>
          </a:p>
        </p:txBody>
      </p:sp>
      <p:sp>
        <p:nvSpPr>
          <p:cNvPr id="6" name="Slide Number Placeholder 5"/>
          <p:cNvSpPr>
            <a:spLocks noGrp="1"/>
          </p:cNvSpPr>
          <p:nvPr>
            <p:ph type="sldNum" sz="quarter" idx="12"/>
          </p:nvPr>
        </p:nvSpPr>
        <p:spPr/>
        <p:txBody>
          <a:bodyPr/>
          <a:lstStyle/>
          <a:p>
            <a:fld id="{145A6817-2714-3846-A80D-F4C75A00E247}" type="slidenum">
              <a:rPr lang="en-NP" smtClean="0"/>
              <a:t>‹#›</a:t>
            </a:fld>
            <a:endParaRPr lang="en-NP"/>
          </a:p>
        </p:txBody>
      </p:sp>
    </p:spTree>
    <p:extLst>
      <p:ext uri="{BB962C8B-B14F-4D97-AF65-F5344CB8AC3E}">
        <p14:creationId xmlns:p14="http://schemas.microsoft.com/office/powerpoint/2010/main" val="3876781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DB52A0-7ECA-3B4A-AF52-6AE1924FDA52}" type="datetimeFigureOut">
              <a:rPr lang="en-NP" smtClean="0"/>
              <a:t>02/12/2024</a:t>
            </a:fld>
            <a:endParaRPr lang="en-NP"/>
          </a:p>
        </p:txBody>
      </p:sp>
      <p:sp>
        <p:nvSpPr>
          <p:cNvPr id="5" name="Footer Placeholder 4"/>
          <p:cNvSpPr>
            <a:spLocks noGrp="1"/>
          </p:cNvSpPr>
          <p:nvPr>
            <p:ph type="ftr" sz="quarter" idx="11"/>
          </p:nvPr>
        </p:nvSpPr>
        <p:spPr/>
        <p:txBody>
          <a:bodyPr/>
          <a:lstStyle/>
          <a:p>
            <a:endParaRPr lang="en-NP"/>
          </a:p>
        </p:txBody>
      </p:sp>
      <p:sp>
        <p:nvSpPr>
          <p:cNvPr id="6" name="Slide Number Placeholder 5"/>
          <p:cNvSpPr>
            <a:spLocks noGrp="1"/>
          </p:cNvSpPr>
          <p:nvPr>
            <p:ph type="sldNum" sz="quarter" idx="12"/>
          </p:nvPr>
        </p:nvSpPr>
        <p:spPr/>
        <p:txBody>
          <a:bodyPr/>
          <a:lstStyle/>
          <a:p>
            <a:fld id="{145A6817-2714-3846-A80D-F4C75A00E247}" type="slidenum">
              <a:rPr lang="en-NP" smtClean="0"/>
              <a:t>‹#›</a:t>
            </a:fld>
            <a:endParaRPr lang="en-NP"/>
          </a:p>
        </p:txBody>
      </p:sp>
    </p:spTree>
    <p:extLst>
      <p:ext uri="{BB962C8B-B14F-4D97-AF65-F5344CB8AC3E}">
        <p14:creationId xmlns:p14="http://schemas.microsoft.com/office/powerpoint/2010/main" val="3639844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00DB52A0-7ECA-3B4A-AF52-6AE1924FDA52}" type="datetimeFigureOut">
              <a:rPr lang="en-NP" smtClean="0"/>
              <a:t>02/12/2024</a:t>
            </a:fld>
            <a:endParaRPr lang="en-NP"/>
          </a:p>
        </p:txBody>
      </p:sp>
      <p:sp>
        <p:nvSpPr>
          <p:cNvPr id="5" name="Footer Placeholder 4"/>
          <p:cNvSpPr>
            <a:spLocks noGrp="1"/>
          </p:cNvSpPr>
          <p:nvPr>
            <p:ph type="ftr" sz="quarter" idx="11"/>
          </p:nvPr>
        </p:nvSpPr>
        <p:spPr>
          <a:xfrm>
            <a:off x="2182708" y="6272784"/>
            <a:ext cx="6327648" cy="365125"/>
          </a:xfrm>
        </p:spPr>
        <p:txBody>
          <a:bodyPr/>
          <a:lstStyle/>
          <a:p>
            <a:endParaRPr lang="en-NP"/>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145A6817-2714-3846-A80D-F4C75A00E247}" type="slidenum">
              <a:rPr lang="en-NP" smtClean="0"/>
              <a:t>‹#›</a:t>
            </a:fld>
            <a:endParaRPr lang="en-NP"/>
          </a:p>
        </p:txBody>
      </p:sp>
    </p:spTree>
    <p:extLst>
      <p:ext uri="{BB962C8B-B14F-4D97-AF65-F5344CB8AC3E}">
        <p14:creationId xmlns:p14="http://schemas.microsoft.com/office/powerpoint/2010/main" val="2742426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DB52A0-7ECA-3B4A-AF52-6AE1924FDA52}" type="datetimeFigureOut">
              <a:rPr lang="en-NP" smtClean="0"/>
              <a:t>02/12/2024</a:t>
            </a:fld>
            <a:endParaRPr lang="en-NP"/>
          </a:p>
        </p:txBody>
      </p:sp>
      <p:sp>
        <p:nvSpPr>
          <p:cNvPr id="6" name="Footer Placeholder 5"/>
          <p:cNvSpPr>
            <a:spLocks noGrp="1"/>
          </p:cNvSpPr>
          <p:nvPr>
            <p:ph type="ftr" sz="quarter" idx="11"/>
          </p:nvPr>
        </p:nvSpPr>
        <p:spPr/>
        <p:txBody>
          <a:bodyPr/>
          <a:lstStyle/>
          <a:p>
            <a:endParaRPr lang="en-NP"/>
          </a:p>
        </p:txBody>
      </p:sp>
      <p:sp>
        <p:nvSpPr>
          <p:cNvPr id="7" name="Slide Number Placeholder 6"/>
          <p:cNvSpPr>
            <a:spLocks noGrp="1"/>
          </p:cNvSpPr>
          <p:nvPr>
            <p:ph type="sldNum" sz="quarter" idx="12"/>
          </p:nvPr>
        </p:nvSpPr>
        <p:spPr/>
        <p:txBody>
          <a:bodyPr/>
          <a:lstStyle/>
          <a:p>
            <a:fld id="{145A6817-2714-3846-A80D-F4C75A00E247}" type="slidenum">
              <a:rPr lang="en-NP" smtClean="0"/>
              <a:t>‹#›</a:t>
            </a:fld>
            <a:endParaRPr lang="en-NP"/>
          </a:p>
        </p:txBody>
      </p:sp>
    </p:spTree>
    <p:extLst>
      <p:ext uri="{BB962C8B-B14F-4D97-AF65-F5344CB8AC3E}">
        <p14:creationId xmlns:p14="http://schemas.microsoft.com/office/powerpoint/2010/main" val="2237981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DB52A0-7ECA-3B4A-AF52-6AE1924FDA52}" type="datetimeFigureOut">
              <a:rPr lang="en-NP" smtClean="0"/>
              <a:t>02/12/2024</a:t>
            </a:fld>
            <a:endParaRPr lang="en-NP"/>
          </a:p>
        </p:txBody>
      </p:sp>
      <p:sp>
        <p:nvSpPr>
          <p:cNvPr id="8" name="Footer Placeholder 7"/>
          <p:cNvSpPr>
            <a:spLocks noGrp="1"/>
          </p:cNvSpPr>
          <p:nvPr>
            <p:ph type="ftr" sz="quarter" idx="11"/>
          </p:nvPr>
        </p:nvSpPr>
        <p:spPr/>
        <p:txBody>
          <a:bodyPr/>
          <a:lstStyle/>
          <a:p>
            <a:endParaRPr lang="en-NP"/>
          </a:p>
        </p:txBody>
      </p:sp>
      <p:sp>
        <p:nvSpPr>
          <p:cNvPr id="9" name="Slide Number Placeholder 8"/>
          <p:cNvSpPr>
            <a:spLocks noGrp="1"/>
          </p:cNvSpPr>
          <p:nvPr>
            <p:ph type="sldNum" sz="quarter" idx="12"/>
          </p:nvPr>
        </p:nvSpPr>
        <p:spPr/>
        <p:txBody>
          <a:bodyPr/>
          <a:lstStyle/>
          <a:p>
            <a:fld id="{145A6817-2714-3846-A80D-F4C75A00E247}" type="slidenum">
              <a:rPr lang="en-NP" smtClean="0"/>
              <a:t>‹#›</a:t>
            </a:fld>
            <a:endParaRPr lang="en-NP"/>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51094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DB52A0-7ECA-3B4A-AF52-6AE1924FDA52}" type="datetimeFigureOut">
              <a:rPr lang="en-NP" smtClean="0"/>
              <a:t>02/12/2024</a:t>
            </a:fld>
            <a:endParaRPr lang="en-NP"/>
          </a:p>
        </p:txBody>
      </p:sp>
      <p:sp>
        <p:nvSpPr>
          <p:cNvPr id="4" name="Footer Placeholder 3"/>
          <p:cNvSpPr>
            <a:spLocks noGrp="1"/>
          </p:cNvSpPr>
          <p:nvPr>
            <p:ph type="ftr" sz="quarter" idx="11"/>
          </p:nvPr>
        </p:nvSpPr>
        <p:spPr/>
        <p:txBody>
          <a:bodyPr/>
          <a:lstStyle/>
          <a:p>
            <a:endParaRPr lang="en-NP"/>
          </a:p>
        </p:txBody>
      </p:sp>
      <p:sp>
        <p:nvSpPr>
          <p:cNvPr id="5" name="Slide Number Placeholder 4"/>
          <p:cNvSpPr>
            <a:spLocks noGrp="1"/>
          </p:cNvSpPr>
          <p:nvPr>
            <p:ph type="sldNum" sz="quarter" idx="12"/>
          </p:nvPr>
        </p:nvSpPr>
        <p:spPr/>
        <p:txBody>
          <a:bodyPr/>
          <a:lstStyle/>
          <a:p>
            <a:fld id="{145A6817-2714-3846-A80D-F4C75A00E247}" type="slidenum">
              <a:rPr lang="en-NP" smtClean="0"/>
              <a:t>‹#›</a:t>
            </a:fld>
            <a:endParaRPr lang="en-NP"/>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1031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DB52A0-7ECA-3B4A-AF52-6AE1924FDA52}" type="datetimeFigureOut">
              <a:rPr lang="en-NP" smtClean="0"/>
              <a:t>02/12/2024</a:t>
            </a:fld>
            <a:endParaRPr lang="en-NP"/>
          </a:p>
        </p:txBody>
      </p:sp>
      <p:sp>
        <p:nvSpPr>
          <p:cNvPr id="3" name="Footer Placeholder 2"/>
          <p:cNvSpPr>
            <a:spLocks noGrp="1"/>
          </p:cNvSpPr>
          <p:nvPr>
            <p:ph type="ftr" sz="quarter" idx="11"/>
          </p:nvPr>
        </p:nvSpPr>
        <p:spPr/>
        <p:txBody>
          <a:bodyPr/>
          <a:lstStyle/>
          <a:p>
            <a:endParaRPr lang="en-NP"/>
          </a:p>
        </p:txBody>
      </p:sp>
      <p:sp>
        <p:nvSpPr>
          <p:cNvPr id="4" name="Slide Number Placeholder 3"/>
          <p:cNvSpPr>
            <a:spLocks noGrp="1"/>
          </p:cNvSpPr>
          <p:nvPr>
            <p:ph type="sldNum" sz="quarter" idx="12"/>
          </p:nvPr>
        </p:nvSpPr>
        <p:spPr/>
        <p:txBody>
          <a:bodyPr/>
          <a:lstStyle/>
          <a:p>
            <a:fld id="{145A6817-2714-3846-A80D-F4C75A00E247}" type="slidenum">
              <a:rPr lang="en-NP" smtClean="0"/>
              <a:t>‹#›</a:t>
            </a:fld>
            <a:endParaRPr lang="en-NP"/>
          </a:p>
        </p:txBody>
      </p:sp>
    </p:spTree>
    <p:extLst>
      <p:ext uri="{BB962C8B-B14F-4D97-AF65-F5344CB8AC3E}">
        <p14:creationId xmlns:p14="http://schemas.microsoft.com/office/powerpoint/2010/main" val="1402530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DB52A0-7ECA-3B4A-AF52-6AE1924FDA52}" type="datetimeFigureOut">
              <a:rPr lang="en-NP" smtClean="0"/>
              <a:t>02/12/2024</a:t>
            </a:fld>
            <a:endParaRPr lang="en-NP"/>
          </a:p>
        </p:txBody>
      </p:sp>
      <p:sp>
        <p:nvSpPr>
          <p:cNvPr id="6" name="Footer Placeholder 5"/>
          <p:cNvSpPr>
            <a:spLocks noGrp="1"/>
          </p:cNvSpPr>
          <p:nvPr>
            <p:ph type="ftr" sz="quarter" idx="11"/>
          </p:nvPr>
        </p:nvSpPr>
        <p:spPr/>
        <p:txBody>
          <a:bodyPr/>
          <a:lstStyle/>
          <a:p>
            <a:endParaRPr lang="en-NP"/>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145A6817-2714-3846-A80D-F4C75A00E247}" type="slidenum">
              <a:rPr lang="en-NP" smtClean="0"/>
              <a:t>‹#›</a:t>
            </a:fld>
            <a:endParaRPr lang="en-NP"/>
          </a:p>
        </p:txBody>
      </p:sp>
    </p:spTree>
    <p:extLst>
      <p:ext uri="{BB962C8B-B14F-4D97-AF65-F5344CB8AC3E}">
        <p14:creationId xmlns:p14="http://schemas.microsoft.com/office/powerpoint/2010/main" val="3507141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DB52A0-7ECA-3B4A-AF52-6AE1924FDA52}" type="datetimeFigureOut">
              <a:rPr lang="en-NP" smtClean="0"/>
              <a:t>02/12/2024</a:t>
            </a:fld>
            <a:endParaRPr lang="en-NP"/>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145A6817-2714-3846-A80D-F4C75A00E247}" type="slidenum">
              <a:rPr lang="en-NP" smtClean="0"/>
              <a:t>‹#›</a:t>
            </a:fld>
            <a:endParaRPr lang="en-NP"/>
          </a:p>
        </p:txBody>
      </p:sp>
    </p:spTree>
    <p:extLst>
      <p:ext uri="{BB962C8B-B14F-4D97-AF65-F5344CB8AC3E}">
        <p14:creationId xmlns:p14="http://schemas.microsoft.com/office/powerpoint/2010/main" val="3802953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00DB52A0-7ECA-3B4A-AF52-6AE1924FDA52}" type="datetimeFigureOut">
              <a:rPr lang="en-NP" smtClean="0"/>
              <a:t>02/12/2024</a:t>
            </a:fld>
            <a:endParaRPr lang="en-NP"/>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NP"/>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145A6817-2714-3846-A80D-F4C75A00E247}" type="slidenum">
              <a:rPr lang="en-NP" smtClean="0"/>
              <a:t>‹#›</a:t>
            </a:fld>
            <a:endParaRPr lang="en-NP"/>
          </a:p>
        </p:txBody>
      </p:sp>
    </p:spTree>
    <p:extLst>
      <p:ext uri="{BB962C8B-B14F-4D97-AF65-F5344CB8AC3E}">
        <p14:creationId xmlns:p14="http://schemas.microsoft.com/office/powerpoint/2010/main" val="7071517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3dET-EoIMM8?feature=oembed"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H_o5h5SK_70?feature=oembe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ideo" Target="https://www.youtube.com/embed/3BJU2drrtCM?feature=oembed"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09E0D-9371-200E-221A-08EEE6F63DEE}"/>
              </a:ext>
            </a:extLst>
          </p:cNvPr>
          <p:cNvSpPr>
            <a:spLocks noGrp="1"/>
          </p:cNvSpPr>
          <p:nvPr>
            <p:ph type="ctrTitle"/>
          </p:nvPr>
        </p:nvSpPr>
        <p:spPr/>
        <p:txBody>
          <a:bodyPr/>
          <a:lstStyle/>
          <a:p>
            <a:r>
              <a:rPr lang="en-NP" dirty="0"/>
              <a:t>CHApter 4:</a:t>
            </a:r>
            <a:br>
              <a:rPr lang="en-NP" dirty="0"/>
            </a:br>
            <a:r>
              <a:rPr lang="en-NP" dirty="0"/>
              <a:t>Video and animation</a:t>
            </a:r>
          </a:p>
        </p:txBody>
      </p:sp>
      <p:sp>
        <p:nvSpPr>
          <p:cNvPr id="3" name="Subtitle 2">
            <a:extLst>
              <a:ext uri="{FF2B5EF4-FFF2-40B4-BE49-F238E27FC236}">
                <a16:creationId xmlns:a16="http://schemas.microsoft.com/office/drawing/2014/main" id="{00CE30EC-97C4-362F-D06A-F1B10DC6B511}"/>
              </a:ext>
            </a:extLst>
          </p:cNvPr>
          <p:cNvSpPr>
            <a:spLocks noGrp="1"/>
          </p:cNvSpPr>
          <p:nvPr>
            <p:ph type="subTitle" idx="1"/>
          </p:nvPr>
        </p:nvSpPr>
        <p:spPr/>
        <p:txBody>
          <a:bodyPr/>
          <a:lstStyle/>
          <a:p>
            <a:endParaRPr lang="en-NP"/>
          </a:p>
        </p:txBody>
      </p:sp>
    </p:spTree>
    <p:extLst>
      <p:ext uri="{BB962C8B-B14F-4D97-AF65-F5344CB8AC3E}">
        <p14:creationId xmlns:p14="http://schemas.microsoft.com/office/powerpoint/2010/main" val="1138373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BDAC-07CD-6AF0-6E1A-CA2EA751EE03}"/>
              </a:ext>
            </a:extLst>
          </p:cNvPr>
          <p:cNvSpPr>
            <a:spLocks noGrp="1"/>
          </p:cNvSpPr>
          <p:nvPr>
            <p:ph type="title"/>
          </p:nvPr>
        </p:nvSpPr>
        <p:spPr>
          <a:xfrm>
            <a:off x="1069848" y="84084"/>
            <a:ext cx="10058400" cy="620110"/>
          </a:xfrm>
        </p:spPr>
        <p:txBody>
          <a:bodyPr>
            <a:normAutofit fontScale="90000"/>
          </a:bodyPr>
          <a:lstStyle/>
          <a:p>
            <a:r>
              <a:rPr lang="en-US" dirty="0"/>
              <a:t>C</a:t>
            </a:r>
            <a:r>
              <a:rPr lang="en-NP" dirty="0"/>
              <a:t>olor encoding</a:t>
            </a:r>
          </a:p>
        </p:txBody>
      </p:sp>
      <p:pic>
        <p:nvPicPr>
          <p:cNvPr id="4" name="Online Media 3" descr="YCbCr and RGB Colour">
            <a:hlinkClick r:id="" action="ppaction://media"/>
            <a:extLst>
              <a:ext uri="{FF2B5EF4-FFF2-40B4-BE49-F238E27FC236}">
                <a16:creationId xmlns:a16="http://schemas.microsoft.com/office/drawing/2014/main" id="{65E09882-6919-7A0E-1C59-F013DB616333}"/>
              </a:ext>
            </a:extLst>
          </p:cNvPr>
          <p:cNvPicPr>
            <a:picLocks noGrp="1" noRot="1" noChangeAspect="1"/>
          </p:cNvPicPr>
          <p:nvPr>
            <p:ph idx="1"/>
            <a:videoFile r:link="rId1"/>
          </p:nvPr>
        </p:nvPicPr>
        <p:blipFill>
          <a:blip r:embed="rId3"/>
          <a:stretch>
            <a:fillRect/>
          </a:stretch>
        </p:blipFill>
        <p:spPr>
          <a:xfrm>
            <a:off x="1069848" y="891764"/>
            <a:ext cx="9839890" cy="5404817"/>
          </a:xfrm>
          <a:prstGeom prst="rect">
            <a:avLst/>
          </a:prstGeom>
        </p:spPr>
      </p:pic>
    </p:spTree>
    <p:extLst>
      <p:ext uri="{BB962C8B-B14F-4D97-AF65-F5344CB8AC3E}">
        <p14:creationId xmlns:p14="http://schemas.microsoft.com/office/powerpoint/2010/main" val="412059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A0BFA-6934-4D62-86A4-79FFAF6BCF16}"/>
              </a:ext>
            </a:extLst>
          </p:cNvPr>
          <p:cNvSpPr>
            <a:spLocks noGrp="1"/>
          </p:cNvSpPr>
          <p:nvPr>
            <p:ph type="title"/>
          </p:nvPr>
        </p:nvSpPr>
        <p:spPr>
          <a:xfrm>
            <a:off x="1069848" y="207264"/>
            <a:ext cx="10058400" cy="731520"/>
          </a:xfrm>
        </p:spPr>
        <p:txBody>
          <a:bodyPr>
            <a:normAutofit fontScale="90000"/>
          </a:bodyPr>
          <a:lstStyle/>
          <a:p>
            <a:r>
              <a:rPr lang="en-US" dirty="0"/>
              <a:t>C</a:t>
            </a:r>
            <a:r>
              <a:rPr lang="en-NP" dirty="0"/>
              <a:t>olor encoding (RGB+YUV)</a:t>
            </a:r>
          </a:p>
        </p:txBody>
      </p:sp>
      <p:sp>
        <p:nvSpPr>
          <p:cNvPr id="3" name="Content Placeholder 2">
            <a:extLst>
              <a:ext uri="{FF2B5EF4-FFF2-40B4-BE49-F238E27FC236}">
                <a16:creationId xmlns:a16="http://schemas.microsoft.com/office/drawing/2014/main" id="{D5B4DA60-9429-1ED6-81E4-41D33CC4D0F7}"/>
              </a:ext>
            </a:extLst>
          </p:cNvPr>
          <p:cNvSpPr>
            <a:spLocks noGrp="1"/>
          </p:cNvSpPr>
          <p:nvPr>
            <p:ph idx="1"/>
          </p:nvPr>
        </p:nvSpPr>
        <p:spPr>
          <a:xfrm>
            <a:off x="1069848" y="1231392"/>
            <a:ext cx="10058400" cy="4940808"/>
          </a:xfrm>
        </p:spPr>
        <p:txBody>
          <a:bodyPr>
            <a:normAutofit/>
          </a:bodyPr>
          <a:lstStyle/>
          <a:p>
            <a:pPr>
              <a:lnSpc>
                <a:spcPct val="70000"/>
              </a:lnSpc>
            </a:pPr>
            <a:r>
              <a:rPr lang="en-US" dirty="0"/>
              <a:t>The YUV color space is primarily used on an analog television.</a:t>
            </a:r>
          </a:p>
          <a:p>
            <a:pPr>
              <a:lnSpc>
                <a:spcPct val="70000"/>
              </a:lnSpc>
            </a:pPr>
            <a:r>
              <a:rPr lang="en-US" dirty="0"/>
              <a:t>YUV color space was particularly useful when color was first introduced to television as it could decode and display both color and black and white.</a:t>
            </a:r>
          </a:p>
          <a:p>
            <a:pPr>
              <a:lnSpc>
                <a:spcPct val="70000"/>
              </a:lnSpc>
            </a:pPr>
            <a:r>
              <a:rPr lang="en-US" dirty="0"/>
              <a:t>Like all color spaces, YUV is just an abbreviated term for ‘luma’, ‘red projection’ and ‘blue projection’.</a:t>
            </a:r>
          </a:p>
          <a:p>
            <a:pPr>
              <a:lnSpc>
                <a:spcPct val="70000"/>
              </a:lnSpc>
            </a:pPr>
            <a:r>
              <a:rPr lang="en-US" dirty="0"/>
              <a:t>Essentially, a YUV system is a mathematical encoding system like any other, but incorporates both brightness and color.</a:t>
            </a:r>
          </a:p>
          <a:p>
            <a:pPr>
              <a:lnSpc>
                <a:spcPct val="70000"/>
              </a:lnSpc>
            </a:pPr>
            <a:r>
              <a:rPr lang="en-US" dirty="0"/>
              <a:t>YUV is most useful for producing grayscale images, because all the user has to do is get rid of the U and V elements of the equation.</a:t>
            </a:r>
            <a:endParaRPr lang="en-NP" dirty="0"/>
          </a:p>
        </p:txBody>
      </p:sp>
      <p:pic>
        <p:nvPicPr>
          <p:cNvPr id="5" name="Picture 4">
            <a:extLst>
              <a:ext uri="{FF2B5EF4-FFF2-40B4-BE49-F238E27FC236}">
                <a16:creationId xmlns:a16="http://schemas.microsoft.com/office/drawing/2014/main" id="{A6D9978B-DE77-8DDC-A077-772A519B8648}"/>
              </a:ext>
            </a:extLst>
          </p:cNvPr>
          <p:cNvPicPr>
            <a:picLocks noChangeAspect="1"/>
          </p:cNvPicPr>
          <p:nvPr/>
        </p:nvPicPr>
        <p:blipFill>
          <a:blip r:embed="rId2"/>
          <a:stretch>
            <a:fillRect/>
          </a:stretch>
        </p:blipFill>
        <p:spPr>
          <a:xfrm>
            <a:off x="2209800" y="4022526"/>
            <a:ext cx="7772400" cy="2442282"/>
          </a:xfrm>
          <a:prstGeom prst="rect">
            <a:avLst/>
          </a:prstGeom>
        </p:spPr>
      </p:pic>
    </p:spTree>
    <p:extLst>
      <p:ext uri="{BB962C8B-B14F-4D97-AF65-F5344CB8AC3E}">
        <p14:creationId xmlns:p14="http://schemas.microsoft.com/office/powerpoint/2010/main" val="448256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98BE5-0415-DE85-9FF9-92A561492744}"/>
              </a:ext>
            </a:extLst>
          </p:cNvPr>
          <p:cNvSpPr>
            <a:spLocks noGrp="1"/>
          </p:cNvSpPr>
          <p:nvPr>
            <p:ph type="title"/>
          </p:nvPr>
        </p:nvSpPr>
        <p:spPr>
          <a:xfrm>
            <a:off x="1069848" y="304800"/>
            <a:ext cx="10058400" cy="731520"/>
          </a:xfrm>
        </p:spPr>
        <p:txBody>
          <a:bodyPr>
            <a:normAutofit fontScale="90000"/>
          </a:bodyPr>
          <a:lstStyle/>
          <a:p>
            <a:r>
              <a:rPr lang="en-US" dirty="0"/>
              <a:t>C</a:t>
            </a:r>
            <a:r>
              <a:rPr lang="en-NP" dirty="0"/>
              <a:t>olor encoding (RGB+YUV)</a:t>
            </a:r>
          </a:p>
        </p:txBody>
      </p:sp>
      <p:sp>
        <p:nvSpPr>
          <p:cNvPr id="3" name="Content Placeholder 2">
            <a:extLst>
              <a:ext uri="{FF2B5EF4-FFF2-40B4-BE49-F238E27FC236}">
                <a16:creationId xmlns:a16="http://schemas.microsoft.com/office/drawing/2014/main" id="{419996F8-0335-F00E-3F43-AE87FEAF19EA}"/>
              </a:ext>
            </a:extLst>
          </p:cNvPr>
          <p:cNvSpPr>
            <a:spLocks noGrp="1"/>
          </p:cNvSpPr>
          <p:nvPr>
            <p:ph idx="1"/>
          </p:nvPr>
        </p:nvSpPr>
        <p:spPr>
          <a:xfrm>
            <a:off x="1069848" y="1839310"/>
            <a:ext cx="10058400" cy="4332890"/>
          </a:xfrm>
        </p:spPr>
        <p:txBody>
          <a:bodyPr>
            <a:normAutofit fontScale="85000" lnSpcReduction="10000"/>
          </a:bodyPr>
          <a:lstStyle/>
          <a:p>
            <a:pPr>
              <a:lnSpc>
                <a:spcPct val="150000"/>
              </a:lnSpc>
            </a:pPr>
            <a:r>
              <a:rPr lang="en-US" dirty="0"/>
              <a:t>The color encoding system used for analog television worldwide (NTSC, PAL and SECAM). The YUV color space (color model) differs from RGB, which is what the camera captures and what humans view.</a:t>
            </a:r>
          </a:p>
          <a:p>
            <a:pPr>
              <a:lnSpc>
                <a:spcPct val="150000"/>
              </a:lnSpc>
            </a:pPr>
            <a:r>
              <a:rPr lang="en-US" dirty="0"/>
              <a:t>When color signals were developed in the 1950s, it was decided to allow black and white TVs to continue to receive and decode monochrome signals, while color sets would decode both monochrome and color signals.</a:t>
            </a:r>
          </a:p>
          <a:p>
            <a:pPr>
              <a:lnSpc>
                <a:spcPct val="150000"/>
              </a:lnSpc>
            </a:pPr>
            <a:r>
              <a:rPr lang="en-US" dirty="0"/>
              <a:t>The Y in YUV stands for "luma," which is brightness.</a:t>
            </a:r>
          </a:p>
          <a:p>
            <a:pPr>
              <a:lnSpc>
                <a:spcPct val="150000"/>
              </a:lnSpc>
            </a:pPr>
            <a:r>
              <a:rPr lang="en-US" dirty="0"/>
              <a:t>U and V provide color information and are "color difference" signals of blue minus luma (B-Y)BLUE LUMA and red minus luma (R-Y)RED LUMA.</a:t>
            </a:r>
          </a:p>
          <a:p>
            <a:pPr>
              <a:lnSpc>
                <a:spcPct val="150000"/>
              </a:lnSpc>
            </a:pPr>
            <a:r>
              <a:rPr lang="en-US" dirty="0"/>
              <a:t>These corresponds approx. to the hue &amp; saturation of the color.</a:t>
            </a:r>
          </a:p>
        </p:txBody>
      </p:sp>
    </p:spTree>
    <p:extLst>
      <p:ext uri="{BB962C8B-B14F-4D97-AF65-F5344CB8AC3E}">
        <p14:creationId xmlns:p14="http://schemas.microsoft.com/office/powerpoint/2010/main" val="3626839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4CED902-801C-D513-7122-7FAA4C40A644}"/>
              </a:ext>
            </a:extLst>
          </p:cNvPr>
          <p:cNvSpPr>
            <a:spLocks noGrp="1"/>
          </p:cNvSpPr>
          <p:nvPr>
            <p:ph type="body" idx="1"/>
          </p:nvPr>
        </p:nvSpPr>
        <p:spPr>
          <a:xfrm>
            <a:off x="283779" y="2048256"/>
            <a:ext cx="3184635" cy="640080"/>
          </a:xfrm>
        </p:spPr>
        <p:txBody>
          <a:bodyPr/>
          <a:lstStyle/>
          <a:p>
            <a:r>
              <a:rPr lang="en-US" b="1" dirty="0">
                <a:effectLst/>
              </a:rPr>
              <a:t>From RGB to YUV</a:t>
            </a:r>
            <a:endParaRPr lang="en-NP" dirty="0"/>
          </a:p>
        </p:txBody>
      </p:sp>
      <p:sp>
        <p:nvSpPr>
          <p:cNvPr id="7" name="Content Placeholder 6">
            <a:extLst>
              <a:ext uri="{FF2B5EF4-FFF2-40B4-BE49-F238E27FC236}">
                <a16:creationId xmlns:a16="http://schemas.microsoft.com/office/drawing/2014/main" id="{A091B360-B0C2-0AC5-2232-9CEDAD70428D}"/>
              </a:ext>
            </a:extLst>
          </p:cNvPr>
          <p:cNvSpPr>
            <a:spLocks noGrp="1"/>
          </p:cNvSpPr>
          <p:nvPr>
            <p:ph sz="half" idx="2"/>
          </p:nvPr>
        </p:nvSpPr>
        <p:spPr>
          <a:xfrm>
            <a:off x="168166" y="2743200"/>
            <a:ext cx="3846786" cy="2196662"/>
          </a:xfrm>
        </p:spPr>
        <p:txBody>
          <a:bodyPr/>
          <a:lstStyle/>
          <a:p>
            <a:r>
              <a:rPr lang="en-US" dirty="0"/>
              <a:t>Y = 0.299R + 0.587G + 0.114B</a:t>
            </a:r>
          </a:p>
          <a:p>
            <a:pPr marL="0" indent="0">
              <a:buNone/>
            </a:pPr>
            <a:r>
              <a:rPr lang="en-US" dirty="0"/>
              <a:t> </a:t>
            </a:r>
          </a:p>
          <a:p>
            <a:r>
              <a:rPr lang="en-US" dirty="0"/>
              <a:t>U = -0.147R - 0.289G + 0.436B </a:t>
            </a:r>
          </a:p>
          <a:p>
            <a:pPr marL="0" indent="0">
              <a:buNone/>
            </a:pPr>
            <a:endParaRPr lang="en-US" dirty="0"/>
          </a:p>
          <a:p>
            <a:r>
              <a:rPr lang="en-US" dirty="0"/>
              <a:t>V = 0.615R - 0.515G - 0.100B</a:t>
            </a:r>
            <a:endParaRPr lang="en-NP" dirty="0"/>
          </a:p>
        </p:txBody>
      </p:sp>
      <p:sp>
        <p:nvSpPr>
          <p:cNvPr id="8" name="Text Placeholder 7">
            <a:extLst>
              <a:ext uri="{FF2B5EF4-FFF2-40B4-BE49-F238E27FC236}">
                <a16:creationId xmlns:a16="http://schemas.microsoft.com/office/drawing/2014/main" id="{D4624D20-9336-CA97-B7C2-348A7D32BF19}"/>
              </a:ext>
            </a:extLst>
          </p:cNvPr>
          <p:cNvSpPr>
            <a:spLocks noGrp="1"/>
          </p:cNvSpPr>
          <p:nvPr>
            <p:ph type="body" sz="quarter" idx="3"/>
          </p:nvPr>
        </p:nvSpPr>
        <p:spPr>
          <a:xfrm>
            <a:off x="4372303" y="2048256"/>
            <a:ext cx="2564525" cy="640080"/>
          </a:xfrm>
        </p:spPr>
        <p:txBody>
          <a:bodyPr/>
          <a:lstStyle/>
          <a:p>
            <a:r>
              <a:rPr lang="en-US" b="1" dirty="0">
                <a:effectLst/>
              </a:rPr>
              <a:t>From YUV to RGB</a:t>
            </a:r>
            <a:endParaRPr lang="en-NP" dirty="0"/>
          </a:p>
        </p:txBody>
      </p:sp>
      <p:sp>
        <p:nvSpPr>
          <p:cNvPr id="9" name="Content Placeholder 8">
            <a:extLst>
              <a:ext uri="{FF2B5EF4-FFF2-40B4-BE49-F238E27FC236}">
                <a16:creationId xmlns:a16="http://schemas.microsoft.com/office/drawing/2014/main" id="{DBF3DFC3-3BF3-62C6-8FB2-1F693B27CF12}"/>
              </a:ext>
            </a:extLst>
          </p:cNvPr>
          <p:cNvSpPr>
            <a:spLocks noGrp="1"/>
          </p:cNvSpPr>
          <p:nvPr>
            <p:ph sz="quarter" idx="4"/>
          </p:nvPr>
        </p:nvSpPr>
        <p:spPr>
          <a:xfrm>
            <a:off x="4372304" y="2743200"/>
            <a:ext cx="3153104" cy="2196662"/>
          </a:xfrm>
        </p:spPr>
        <p:txBody>
          <a:bodyPr/>
          <a:lstStyle/>
          <a:p>
            <a:r>
              <a:rPr lang="en-US" dirty="0"/>
              <a:t>R = Y + 1.140V</a:t>
            </a:r>
          </a:p>
          <a:p>
            <a:endParaRPr lang="en-US" dirty="0"/>
          </a:p>
          <a:p>
            <a:r>
              <a:rPr lang="en-US" dirty="0"/>
              <a:t>G = Y - 0.395U - 0.581V </a:t>
            </a:r>
          </a:p>
          <a:p>
            <a:endParaRPr lang="en-US" dirty="0"/>
          </a:p>
          <a:p>
            <a:r>
              <a:rPr lang="en-US" dirty="0"/>
              <a:t>B = Y + 2.032U</a:t>
            </a:r>
            <a:endParaRPr lang="en-NP" dirty="0"/>
          </a:p>
        </p:txBody>
      </p:sp>
      <p:sp>
        <p:nvSpPr>
          <p:cNvPr id="2" name="Title 1">
            <a:extLst>
              <a:ext uri="{FF2B5EF4-FFF2-40B4-BE49-F238E27FC236}">
                <a16:creationId xmlns:a16="http://schemas.microsoft.com/office/drawing/2014/main" id="{628E5351-2BFD-10CE-B3E4-97E0D0F28ED7}"/>
              </a:ext>
            </a:extLst>
          </p:cNvPr>
          <p:cNvSpPr>
            <a:spLocks noGrp="1"/>
          </p:cNvSpPr>
          <p:nvPr>
            <p:ph type="title"/>
          </p:nvPr>
        </p:nvSpPr>
        <p:spPr>
          <a:xfrm>
            <a:off x="1069848" y="484632"/>
            <a:ext cx="10058400" cy="1039368"/>
          </a:xfrm>
        </p:spPr>
        <p:txBody>
          <a:bodyPr>
            <a:normAutofit/>
          </a:bodyPr>
          <a:lstStyle/>
          <a:p>
            <a:r>
              <a:rPr lang="en-NP" sz="3600" dirty="0"/>
              <a:t>RGB to YUV and vice versa..conversion formula</a:t>
            </a:r>
          </a:p>
        </p:txBody>
      </p:sp>
      <p:pic>
        <p:nvPicPr>
          <p:cNvPr id="11" name="Picture 10">
            <a:extLst>
              <a:ext uri="{FF2B5EF4-FFF2-40B4-BE49-F238E27FC236}">
                <a16:creationId xmlns:a16="http://schemas.microsoft.com/office/drawing/2014/main" id="{100F0AFB-A484-FBA5-B4BF-8458C3DC1016}"/>
              </a:ext>
            </a:extLst>
          </p:cNvPr>
          <p:cNvPicPr>
            <a:picLocks noChangeAspect="1"/>
          </p:cNvPicPr>
          <p:nvPr/>
        </p:nvPicPr>
        <p:blipFill>
          <a:blip r:embed="rId2"/>
          <a:stretch>
            <a:fillRect/>
          </a:stretch>
        </p:blipFill>
        <p:spPr>
          <a:xfrm>
            <a:off x="7446367" y="2093976"/>
            <a:ext cx="4039233" cy="3754226"/>
          </a:xfrm>
          <a:prstGeom prst="rect">
            <a:avLst/>
          </a:prstGeom>
        </p:spPr>
      </p:pic>
    </p:spTree>
    <p:extLst>
      <p:ext uri="{BB962C8B-B14F-4D97-AF65-F5344CB8AC3E}">
        <p14:creationId xmlns:p14="http://schemas.microsoft.com/office/powerpoint/2010/main" val="2899453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23C472-86CA-3CA6-3333-64947D0F93CE}"/>
              </a:ext>
            </a:extLst>
          </p:cNvPr>
          <p:cNvSpPr>
            <a:spLocks noGrp="1"/>
          </p:cNvSpPr>
          <p:nvPr>
            <p:ph type="title"/>
          </p:nvPr>
        </p:nvSpPr>
        <p:spPr>
          <a:xfrm>
            <a:off x="1069848" y="147146"/>
            <a:ext cx="10058400" cy="1019502"/>
          </a:xfrm>
        </p:spPr>
        <p:txBody>
          <a:bodyPr>
            <a:normAutofit/>
          </a:bodyPr>
          <a:lstStyle/>
          <a:p>
            <a:r>
              <a:rPr lang="en-NP" dirty="0"/>
              <a:t>Explanation</a:t>
            </a:r>
          </a:p>
        </p:txBody>
      </p:sp>
      <p:sp>
        <p:nvSpPr>
          <p:cNvPr id="8" name="Content Placeholder 7">
            <a:extLst>
              <a:ext uri="{FF2B5EF4-FFF2-40B4-BE49-F238E27FC236}">
                <a16:creationId xmlns:a16="http://schemas.microsoft.com/office/drawing/2014/main" id="{B91D5BF9-A7FA-FBB9-0A9C-8C3127946837}"/>
              </a:ext>
            </a:extLst>
          </p:cNvPr>
          <p:cNvSpPr>
            <a:spLocks noGrp="1"/>
          </p:cNvSpPr>
          <p:nvPr>
            <p:ph idx="1"/>
          </p:nvPr>
        </p:nvSpPr>
        <p:spPr>
          <a:xfrm>
            <a:off x="1069848" y="1166648"/>
            <a:ext cx="10058400" cy="5039080"/>
          </a:xfrm>
        </p:spPr>
        <p:txBody>
          <a:bodyPr>
            <a:noAutofit/>
          </a:bodyPr>
          <a:lstStyle/>
          <a:p>
            <a:pPr>
              <a:lnSpc>
                <a:spcPct val="100000"/>
              </a:lnSpc>
            </a:pPr>
            <a:r>
              <a:rPr lang="en-NP" sz="1600" dirty="0"/>
              <a:t>Our computers/Television sets physically use RBG channel signals.</a:t>
            </a:r>
          </a:p>
          <a:p>
            <a:pPr>
              <a:lnSpc>
                <a:spcPct val="100000"/>
              </a:lnSpc>
            </a:pPr>
            <a:r>
              <a:rPr lang="en-US" sz="1600" dirty="0"/>
              <a:t>W</a:t>
            </a:r>
            <a:r>
              <a:rPr lang="en-NP" sz="1600" dirty="0"/>
              <a:t>hen we are processing, boradcasting or storing it to a disk., then RGB is not always the useful format to store colours.Hence we use YUV .</a:t>
            </a:r>
          </a:p>
          <a:p>
            <a:pPr>
              <a:lnSpc>
                <a:spcPct val="100000"/>
              </a:lnSpc>
            </a:pPr>
            <a:r>
              <a:rPr lang="en-NP" sz="1600" dirty="0"/>
              <a:t>Also called as YCbCr image, this has three values per pixel. </a:t>
            </a:r>
            <a:r>
              <a:rPr lang="en-US" sz="1600" dirty="0"/>
              <a:t>Y</a:t>
            </a:r>
            <a:r>
              <a:rPr lang="en-NP" sz="1600" dirty="0"/>
              <a:t> is the luminance, it is the overlall brightness of the pixel.</a:t>
            </a:r>
          </a:p>
          <a:p>
            <a:pPr>
              <a:lnSpc>
                <a:spcPct val="100000"/>
              </a:lnSpc>
            </a:pPr>
            <a:r>
              <a:rPr lang="en-US" sz="1600" dirty="0"/>
              <a:t>T</a:t>
            </a:r>
            <a:r>
              <a:rPr lang="en-NP" sz="1600" dirty="0"/>
              <a:t>his is effectively a greyscale value. If we igonore the U and V ,then we have a greyscale image.</a:t>
            </a:r>
          </a:p>
          <a:p>
            <a:pPr>
              <a:lnSpc>
                <a:spcPct val="100000"/>
              </a:lnSpc>
            </a:pPr>
            <a:r>
              <a:rPr lang="en-US" sz="1600" dirty="0"/>
              <a:t>T</a:t>
            </a:r>
            <a:r>
              <a:rPr lang="en-NP" sz="1600" dirty="0"/>
              <a:t>hen U and V are the chorimance values which is the color information of the pixel . </a:t>
            </a:r>
            <a:r>
              <a:rPr lang="en-US" sz="1600" dirty="0"/>
              <a:t>B</a:t>
            </a:r>
            <a:r>
              <a:rPr lang="en-NP" sz="1600" dirty="0"/>
              <a:t>lueness or redness.Ranges from –ve to +ve number</a:t>
            </a:r>
          </a:p>
          <a:p>
            <a:pPr>
              <a:lnSpc>
                <a:spcPct val="100000"/>
              </a:lnSpc>
            </a:pPr>
            <a:r>
              <a:rPr lang="en-US" sz="1600" dirty="0"/>
              <a:t>N</a:t>
            </a:r>
            <a:r>
              <a:rPr lang="en-NP" sz="1600" dirty="0"/>
              <a:t>o green,Why? Since it is achieved when the redness and bluesness value is very small as seen in the graph.</a:t>
            </a:r>
          </a:p>
          <a:p>
            <a:pPr>
              <a:lnSpc>
                <a:spcPct val="100000"/>
              </a:lnSpc>
            </a:pPr>
            <a:r>
              <a:rPr lang="en-NP" sz="1600" dirty="0"/>
              <a:t>Why seperation of RGB and YUV:For old blackand &amp; white TV,if broascasters would send RGB signal to B&amp;W tv, </a:t>
            </a:r>
            <a:r>
              <a:rPr lang="en-US" sz="1600" dirty="0"/>
              <a:t>t</a:t>
            </a:r>
            <a:r>
              <a:rPr lang="en-NP" sz="1600" dirty="0"/>
              <a:t>hey would be able to see the TV.</a:t>
            </a:r>
            <a:r>
              <a:rPr lang="en-US" sz="1600" dirty="0"/>
              <a:t> This process will </a:t>
            </a:r>
            <a:r>
              <a:rPr lang="en-NP" sz="1600" dirty="0"/>
              <a:t>ignore the color components and only channel the luminance singnal.</a:t>
            </a:r>
          </a:p>
          <a:p>
            <a:pPr>
              <a:lnSpc>
                <a:spcPct val="100000"/>
              </a:lnSpc>
            </a:pPr>
            <a:r>
              <a:rPr lang="en-US" sz="1600" dirty="0"/>
              <a:t>A</a:t>
            </a:r>
            <a:r>
              <a:rPr lang="en-NP" sz="1600" dirty="0"/>
              <a:t>nother aspect is Chorma subsampling: For Compression:</a:t>
            </a:r>
            <a:r>
              <a:rPr lang="en-US" sz="1600" dirty="0"/>
              <a:t>Human perception is more sensitive to the changes in brightness than in the changes in color. </a:t>
            </a:r>
          </a:p>
          <a:p>
            <a:pPr>
              <a:lnSpc>
                <a:spcPct val="100000"/>
              </a:lnSpc>
            </a:pPr>
            <a:endParaRPr lang="en-NP" sz="1600" dirty="0"/>
          </a:p>
        </p:txBody>
      </p:sp>
    </p:spTree>
    <p:extLst>
      <p:ext uri="{BB962C8B-B14F-4D97-AF65-F5344CB8AC3E}">
        <p14:creationId xmlns:p14="http://schemas.microsoft.com/office/powerpoint/2010/main" val="3920505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13609-EB9C-B712-9AA5-E6869918D86E}"/>
              </a:ext>
            </a:extLst>
          </p:cNvPr>
          <p:cNvSpPr>
            <a:spLocks noGrp="1"/>
          </p:cNvSpPr>
          <p:nvPr>
            <p:ph type="title"/>
          </p:nvPr>
        </p:nvSpPr>
        <p:spPr>
          <a:xfrm>
            <a:off x="1069848" y="484632"/>
            <a:ext cx="10058400" cy="860692"/>
          </a:xfrm>
        </p:spPr>
        <p:txBody>
          <a:bodyPr>
            <a:normAutofit/>
          </a:bodyPr>
          <a:lstStyle/>
          <a:p>
            <a:r>
              <a:rPr lang="en-NP" dirty="0"/>
              <a:t>T.V Systems. </a:t>
            </a:r>
            <a:r>
              <a:rPr lang="en-US" sz="1800" b="1" dirty="0">
                <a:effectLst/>
                <a:latin typeface="Palatino" pitchFamily="2" charset="77"/>
              </a:rPr>
              <a:t>Broadcast Video Standards </a:t>
            </a:r>
            <a:endParaRPr lang="en-NP" b="1" dirty="0"/>
          </a:p>
        </p:txBody>
      </p:sp>
      <p:sp>
        <p:nvSpPr>
          <p:cNvPr id="3" name="Content Placeholder 2">
            <a:extLst>
              <a:ext uri="{FF2B5EF4-FFF2-40B4-BE49-F238E27FC236}">
                <a16:creationId xmlns:a16="http://schemas.microsoft.com/office/drawing/2014/main" id="{19E6636E-7231-7C90-64B5-C1E9667D6996}"/>
              </a:ext>
            </a:extLst>
          </p:cNvPr>
          <p:cNvSpPr>
            <a:spLocks noGrp="1"/>
          </p:cNvSpPr>
          <p:nvPr>
            <p:ph idx="1"/>
          </p:nvPr>
        </p:nvSpPr>
        <p:spPr/>
        <p:txBody>
          <a:bodyPr>
            <a:normAutofit lnSpcReduction="10000"/>
          </a:bodyPr>
          <a:lstStyle/>
          <a:p>
            <a:r>
              <a:rPr lang="en-US" sz="1800" b="1" dirty="0">
                <a:effectLst/>
                <a:latin typeface="Palatino" pitchFamily="2" charset="77"/>
              </a:rPr>
              <a:t>1 National Television System Committee (NTSC) </a:t>
            </a:r>
          </a:p>
          <a:p>
            <a:r>
              <a:rPr lang="en-US" sz="1800" dirty="0">
                <a:effectLst/>
                <a:latin typeface="Palatino" pitchFamily="2" charset="77"/>
              </a:rPr>
              <a:t>NISC is a television broadcasting system used in a number of countries including Korea, Japan, Canada, North America, parts of South America, Mexico and the Caribbean islands. </a:t>
            </a:r>
            <a:endParaRPr lang="en-US" dirty="0"/>
          </a:p>
          <a:p>
            <a:r>
              <a:rPr lang="en-US" sz="1800" dirty="0">
                <a:effectLst/>
                <a:latin typeface="Palatino" pitchFamily="2" charset="77"/>
              </a:rPr>
              <a:t>It is named after the National Television Systems Committee, the industry wide standardization body that created it. </a:t>
            </a:r>
            <a:endParaRPr lang="en-US" dirty="0"/>
          </a:p>
          <a:p>
            <a:r>
              <a:rPr lang="en-US" sz="1800" dirty="0">
                <a:latin typeface="Palatino" pitchFamily="2" charset="77"/>
              </a:rPr>
              <a:t>S</a:t>
            </a:r>
            <a:r>
              <a:rPr lang="en-US" sz="1800" dirty="0">
                <a:effectLst/>
                <a:latin typeface="Palatino" pitchFamily="2" charset="77"/>
              </a:rPr>
              <a:t>et up in 1940 by the Federal Communication Commission in the United States to establish a nationwide standard for black and white TV transmission. </a:t>
            </a:r>
          </a:p>
          <a:p>
            <a:r>
              <a:rPr lang="en-US" sz="1800" dirty="0">
                <a:effectLst/>
                <a:latin typeface="Palatino" pitchFamily="2" charset="77"/>
              </a:rPr>
              <a:t>It specified a standard using 525 horizontal lines, 30 frames per sec, 2 interlaced fields per frame.</a:t>
            </a:r>
          </a:p>
          <a:p>
            <a:r>
              <a:rPr lang="en-US" b="0" i="0" u="none" strike="noStrike" dirty="0">
                <a:solidFill>
                  <a:schemeClr val="accent2"/>
                </a:solidFill>
                <a:effectLst/>
              </a:rPr>
              <a:t>Lines: 525</a:t>
            </a:r>
            <a:br>
              <a:rPr lang="en-US" dirty="0">
                <a:solidFill>
                  <a:schemeClr val="accent2"/>
                </a:solidFill>
              </a:rPr>
            </a:br>
            <a:r>
              <a:rPr lang="en-US" b="0" i="0" u="none" strike="noStrike" dirty="0">
                <a:solidFill>
                  <a:schemeClr val="accent2"/>
                </a:solidFill>
                <a:effectLst/>
              </a:rPr>
              <a:t>Frame rate: 29.97 Hz</a:t>
            </a:r>
            <a:br>
              <a:rPr lang="en-US" dirty="0">
                <a:solidFill>
                  <a:schemeClr val="accent2"/>
                </a:solidFill>
              </a:rPr>
            </a:br>
            <a:r>
              <a:rPr lang="en-US" b="0" i="0" u="none" strike="noStrike" dirty="0">
                <a:solidFill>
                  <a:schemeClr val="accent2"/>
                </a:solidFill>
                <a:effectLst/>
              </a:rPr>
              <a:t>Picture resolutions: 720 x 480; 704 x 480; 352 x 480; 352 x 240</a:t>
            </a:r>
            <a:endParaRPr lang="en-US" dirty="0">
              <a:solidFill>
                <a:schemeClr val="accent2"/>
              </a:solidFill>
              <a:effectLst/>
            </a:endParaRPr>
          </a:p>
          <a:p>
            <a:pPr marL="0" indent="0">
              <a:buNone/>
            </a:pPr>
            <a:r>
              <a:rPr lang="en-US" sz="1800" dirty="0">
                <a:effectLst/>
                <a:latin typeface="Palatino" pitchFamily="2" charset="77"/>
              </a:rPr>
              <a:t> </a:t>
            </a:r>
            <a:endParaRPr lang="en-US" dirty="0"/>
          </a:p>
          <a:p>
            <a:endParaRPr lang="en-US" dirty="0"/>
          </a:p>
          <a:p>
            <a:endParaRPr lang="en-US" dirty="0"/>
          </a:p>
          <a:p>
            <a:endParaRPr lang="en-NP" dirty="0"/>
          </a:p>
        </p:txBody>
      </p:sp>
    </p:spTree>
    <p:extLst>
      <p:ext uri="{BB962C8B-B14F-4D97-AF65-F5344CB8AC3E}">
        <p14:creationId xmlns:p14="http://schemas.microsoft.com/office/powerpoint/2010/main" val="990331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5E2BA-3F28-B9C3-AEE4-32F9089BC05B}"/>
              </a:ext>
            </a:extLst>
          </p:cNvPr>
          <p:cNvSpPr>
            <a:spLocks noGrp="1"/>
          </p:cNvSpPr>
          <p:nvPr>
            <p:ph type="title"/>
          </p:nvPr>
        </p:nvSpPr>
        <p:spPr>
          <a:xfrm>
            <a:off x="1069848" y="121920"/>
            <a:ext cx="10058400" cy="1048512"/>
          </a:xfrm>
        </p:spPr>
        <p:txBody>
          <a:bodyPr>
            <a:normAutofit/>
          </a:bodyPr>
          <a:lstStyle/>
          <a:p>
            <a:r>
              <a:rPr lang="en-NP" dirty="0"/>
              <a:t>T.V Systems. </a:t>
            </a:r>
            <a:r>
              <a:rPr lang="en-US" sz="1800" b="1" dirty="0">
                <a:latin typeface="Palatino" pitchFamily="2" charset="77"/>
              </a:rPr>
              <a:t>Broadcast Video Standards </a:t>
            </a:r>
            <a:endParaRPr lang="en-NP" sz="1800" b="1" dirty="0">
              <a:latin typeface="Palatino" pitchFamily="2" charset="77"/>
            </a:endParaRPr>
          </a:p>
        </p:txBody>
      </p:sp>
      <p:sp>
        <p:nvSpPr>
          <p:cNvPr id="3" name="Content Placeholder 2">
            <a:extLst>
              <a:ext uri="{FF2B5EF4-FFF2-40B4-BE49-F238E27FC236}">
                <a16:creationId xmlns:a16="http://schemas.microsoft.com/office/drawing/2014/main" id="{F94F12AD-0D19-5689-189E-40823BD3F8D1}"/>
              </a:ext>
            </a:extLst>
          </p:cNvPr>
          <p:cNvSpPr>
            <a:spLocks noGrp="1"/>
          </p:cNvSpPr>
          <p:nvPr>
            <p:ph idx="1"/>
          </p:nvPr>
        </p:nvSpPr>
        <p:spPr>
          <a:xfrm>
            <a:off x="1069848" y="1170432"/>
            <a:ext cx="10058400" cy="5001768"/>
          </a:xfrm>
        </p:spPr>
        <p:txBody>
          <a:bodyPr/>
          <a:lstStyle/>
          <a:p>
            <a:r>
              <a:rPr lang="en-US" sz="1800" b="1" dirty="0">
                <a:effectLst/>
                <a:latin typeface="Palatino" pitchFamily="2" charset="77"/>
              </a:rPr>
              <a:t>2. Phase Alternating Line (PAL) </a:t>
            </a:r>
          </a:p>
          <a:p>
            <a:r>
              <a:rPr lang="en-US" sz="1800" dirty="0">
                <a:effectLst/>
                <a:latin typeface="Palatino" pitchFamily="2" charset="77"/>
              </a:rPr>
              <a:t>PAL, short for Phase Alternating Line, is the analogue video format used in television transmission in most of Europe.</a:t>
            </a:r>
          </a:p>
          <a:p>
            <a:r>
              <a:rPr lang="en-US" sz="1800" dirty="0">
                <a:effectLst/>
                <a:latin typeface="Palatino" pitchFamily="2" charset="77"/>
              </a:rPr>
              <a:t>PAL was developed in Germany by Walter Bruch, and first introduced in 1967. </a:t>
            </a:r>
            <a:endParaRPr lang="en-US" dirty="0"/>
          </a:p>
          <a:p>
            <a:r>
              <a:rPr lang="en-US" sz="1800" dirty="0">
                <a:effectLst/>
                <a:latin typeface="Palatino" pitchFamily="2" charset="77"/>
              </a:rPr>
              <a:t>The name “Phase Alternating Line” describes the way that part of the colour information on the video signal is reversed in phase with each line, which automatically corrects phase errors in the transmission of the signal. </a:t>
            </a:r>
            <a:endParaRPr lang="en-US" dirty="0"/>
          </a:p>
          <a:p>
            <a:r>
              <a:rPr lang="en-US" sz="1800" dirty="0">
                <a:solidFill>
                  <a:schemeClr val="accent2"/>
                </a:solidFill>
                <a:effectLst/>
                <a:latin typeface="Palatino" pitchFamily="2" charset="77"/>
              </a:rPr>
              <a:t>Some engineers jokingly expand NTSC to “Never The Same Colour” while referring to PAL as “Perfect At Last” or “Peace At Last”! </a:t>
            </a:r>
          </a:p>
          <a:p>
            <a:r>
              <a:rPr lang="en-US" sz="1800" dirty="0">
                <a:effectLst/>
                <a:latin typeface="Palatino" pitchFamily="2" charset="77"/>
              </a:rPr>
              <a:t>The PAL colour system is usually used with a video format that has 625 lines per frame and a refresh rate of 25 frames per second. </a:t>
            </a:r>
          </a:p>
          <a:p>
            <a:r>
              <a:rPr lang="en-US" b="0" i="0" u="none" strike="noStrike" dirty="0">
                <a:solidFill>
                  <a:schemeClr val="accent2"/>
                </a:solidFill>
                <a:effectLst/>
              </a:rPr>
              <a:t>Lines: 625</a:t>
            </a:r>
            <a:br>
              <a:rPr lang="en-US" dirty="0">
                <a:solidFill>
                  <a:schemeClr val="accent2"/>
                </a:solidFill>
              </a:rPr>
            </a:br>
            <a:r>
              <a:rPr lang="en-US" b="0" i="0" u="none" strike="noStrike" dirty="0">
                <a:solidFill>
                  <a:schemeClr val="accent2"/>
                </a:solidFill>
                <a:effectLst/>
              </a:rPr>
              <a:t>Frame rate: 25 Hz</a:t>
            </a:r>
            <a:br>
              <a:rPr lang="en-US" dirty="0">
                <a:solidFill>
                  <a:schemeClr val="accent2"/>
                </a:solidFill>
              </a:rPr>
            </a:br>
            <a:r>
              <a:rPr lang="en-US" b="0" i="0" u="none" strike="noStrike" dirty="0">
                <a:solidFill>
                  <a:schemeClr val="accent2"/>
                </a:solidFill>
                <a:effectLst/>
              </a:rPr>
              <a:t>Picture resolution: 720 x 576; 704 x 576; 352 x 576; 352 x 288</a:t>
            </a:r>
            <a:endParaRPr lang="en-US" dirty="0">
              <a:solidFill>
                <a:schemeClr val="accent2"/>
              </a:solidFill>
            </a:endParaRPr>
          </a:p>
          <a:p>
            <a:pPr marL="0" indent="0">
              <a:buNone/>
            </a:pPr>
            <a:endParaRPr lang="en-US" dirty="0"/>
          </a:p>
          <a:p>
            <a:endParaRPr lang="en-NP" dirty="0"/>
          </a:p>
        </p:txBody>
      </p:sp>
    </p:spTree>
    <p:extLst>
      <p:ext uri="{BB962C8B-B14F-4D97-AF65-F5344CB8AC3E}">
        <p14:creationId xmlns:p14="http://schemas.microsoft.com/office/powerpoint/2010/main" val="1358227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66B699-4D23-1313-B4C6-7E9C2A6A32CA}"/>
              </a:ext>
            </a:extLst>
          </p:cNvPr>
          <p:cNvSpPr>
            <a:spLocks noGrp="1"/>
          </p:cNvSpPr>
          <p:nvPr>
            <p:ph type="title"/>
          </p:nvPr>
        </p:nvSpPr>
        <p:spPr>
          <a:xfrm>
            <a:off x="1069848" y="536448"/>
            <a:ext cx="10058400" cy="999744"/>
          </a:xfrm>
        </p:spPr>
        <p:txBody>
          <a:bodyPr>
            <a:normAutofit fontScale="90000"/>
          </a:bodyPr>
          <a:lstStyle/>
          <a:p>
            <a:r>
              <a:rPr lang="en-US" sz="3600" b="0" dirty="0">
                <a:solidFill>
                  <a:srgbClr val="2D72B5"/>
                </a:solidFill>
                <a:effectLst/>
              </a:rPr>
              <a:t>List of Countries and their NTSC or PAL Television Format </a:t>
            </a:r>
            <a:br>
              <a:rPr lang="en-US" dirty="0"/>
            </a:br>
            <a:endParaRPr lang="en-NP" dirty="0"/>
          </a:p>
        </p:txBody>
      </p:sp>
      <p:pic>
        <p:nvPicPr>
          <p:cNvPr id="8" name="Content Placeholder 7">
            <a:extLst>
              <a:ext uri="{FF2B5EF4-FFF2-40B4-BE49-F238E27FC236}">
                <a16:creationId xmlns:a16="http://schemas.microsoft.com/office/drawing/2014/main" id="{F7789EAF-A530-0305-50DA-1AE075C315DF}"/>
              </a:ext>
            </a:extLst>
          </p:cNvPr>
          <p:cNvPicPr>
            <a:picLocks noGrp="1" noChangeAspect="1"/>
          </p:cNvPicPr>
          <p:nvPr>
            <p:ph sz="half" idx="1"/>
          </p:nvPr>
        </p:nvPicPr>
        <p:blipFill>
          <a:blip r:embed="rId2"/>
          <a:stretch>
            <a:fillRect/>
          </a:stretch>
        </p:blipFill>
        <p:spPr>
          <a:xfrm>
            <a:off x="0" y="1536192"/>
            <a:ext cx="5998463" cy="4021371"/>
          </a:xfrm>
        </p:spPr>
      </p:pic>
      <p:pic>
        <p:nvPicPr>
          <p:cNvPr id="10" name="Content Placeholder 9">
            <a:extLst>
              <a:ext uri="{FF2B5EF4-FFF2-40B4-BE49-F238E27FC236}">
                <a16:creationId xmlns:a16="http://schemas.microsoft.com/office/drawing/2014/main" id="{41338554-80C8-5DEE-6E14-CAC2FC117D3A}"/>
              </a:ext>
            </a:extLst>
          </p:cNvPr>
          <p:cNvPicPr>
            <a:picLocks noGrp="1" noChangeAspect="1"/>
          </p:cNvPicPr>
          <p:nvPr>
            <p:ph sz="half" idx="2"/>
          </p:nvPr>
        </p:nvPicPr>
        <p:blipFill>
          <a:blip r:embed="rId3"/>
          <a:stretch>
            <a:fillRect/>
          </a:stretch>
        </p:blipFill>
        <p:spPr>
          <a:xfrm>
            <a:off x="5998464" y="1743456"/>
            <a:ext cx="6190362" cy="3814107"/>
          </a:xfrm>
        </p:spPr>
      </p:pic>
    </p:spTree>
    <p:extLst>
      <p:ext uri="{BB962C8B-B14F-4D97-AF65-F5344CB8AC3E}">
        <p14:creationId xmlns:p14="http://schemas.microsoft.com/office/powerpoint/2010/main" val="460020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5E697-0E91-DFD1-F01D-6FCFA67ECD9F}"/>
              </a:ext>
            </a:extLst>
          </p:cNvPr>
          <p:cNvSpPr>
            <a:spLocks noGrp="1"/>
          </p:cNvSpPr>
          <p:nvPr>
            <p:ph type="title"/>
          </p:nvPr>
        </p:nvSpPr>
        <p:spPr/>
        <p:txBody>
          <a:bodyPr/>
          <a:lstStyle/>
          <a:p>
            <a:r>
              <a:rPr lang="en-NP" dirty="0"/>
              <a:t>T.V Systems. </a:t>
            </a:r>
            <a:r>
              <a:rPr lang="en-US" sz="1800" b="1" dirty="0">
                <a:latin typeface="Palatino" pitchFamily="2" charset="77"/>
              </a:rPr>
              <a:t>Broadcast Video Standards </a:t>
            </a:r>
            <a:endParaRPr lang="en-NP" sz="1800" dirty="0"/>
          </a:p>
        </p:txBody>
      </p:sp>
      <p:sp>
        <p:nvSpPr>
          <p:cNvPr id="6" name="Content Placeholder 5">
            <a:extLst>
              <a:ext uri="{FF2B5EF4-FFF2-40B4-BE49-F238E27FC236}">
                <a16:creationId xmlns:a16="http://schemas.microsoft.com/office/drawing/2014/main" id="{C13570E0-3BA5-F9F4-304C-538CE4AC4BDC}"/>
              </a:ext>
            </a:extLst>
          </p:cNvPr>
          <p:cNvSpPr>
            <a:spLocks noGrp="1"/>
          </p:cNvSpPr>
          <p:nvPr>
            <p:ph idx="1"/>
          </p:nvPr>
        </p:nvSpPr>
        <p:spPr/>
        <p:txBody>
          <a:bodyPr/>
          <a:lstStyle/>
          <a:p>
            <a:r>
              <a:rPr lang="en-US" sz="1800" b="1" dirty="0">
                <a:effectLst/>
                <a:latin typeface="Palatino" pitchFamily="2" charset="77"/>
              </a:rPr>
              <a:t>3. Systeme Electronique Pour Couleur Avec Memoire (SECAM) </a:t>
            </a:r>
          </a:p>
          <a:p>
            <a:r>
              <a:rPr lang="en-US" sz="1800" dirty="0">
                <a:latin typeface="Palatino" pitchFamily="2" charset="77"/>
              </a:rPr>
              <a:t>SECAM i</a:t>
            </a:r>
            <a:r>
              <a:rPr lang="en-US" sz="1800" dirty="0">
                <a:effectLst/>
                <a:latin typeface="Palatino" pitchFamily="2" charset="77"/>
              </a:rPr>
              <a:t>s an analogue television system, using frequency modulation to encode chrominance information. </a:t>
            </a:r>
          </a:p>
          <a:p>
            <a:r>
              <a:rPr lang="en-US" sz="1800" dirty="0">
                <a:effectLst/>
                <a:latin typeface="Palatino" pitchFamily="2" charset="77"/>
              </a:rPr>
              <a:t>SECAM was introduced in France in 1967, where it is still used. </a:t>
            </a:r>
            <a:endParaRPr lang="en-US" dirty="0"/>
          </a:p>
          <a:p>
            <a:r>
              <a:rPr lang="en-US" sz="1800" dirty="0">
                <a:effectLst/>
                <a:latin typeface="Palatino" pitchFamily="2" charset="77"/>
              </a:rPr>
              <a:t>SECAM was developed arguably to protect French television equipment manufactures and to make it more difficult to view non-French programming. </a:t>
            </a:r>
            <a:endParaRPr lang="en-US" dirty="0">
              <a:effectLst/>
            </a:endParaRPr>
          </a:p>
          <a:p>
            <a:r>
              <a:rPr lang="en-US" sz="1800" dirty="0">
                <a:effectLst/>
                <a:latin typeface="Palatino" pitchFamily="2" charset="77"/>
              </a:rPr>
              <a:t>SECAM removes colour artefacts but halves colour resolution. </a:t>
            </a:r>
            <a:endParaRPr lang="en-US" dirty="0">
              <a:effectLst/>
            </a:endParaRPr>
          </a:p>
          <a:p>
            <a:r>
              <a:rPr lang="en-US" sz="1800" dirty="0">
                <a:latin typeface="Palatino" pitchFamily="2" charset="77"/>
              </a:rPr>
              <a:t>SECAM uses the same bandwidth and resolution (720x576) as PAL</a:t>
            </a:r>
          </a:p>
          <a:p>
            <a:endParaRPr lang="en-US" dirty="0"/>
          </a:p>
          <a:p>
            <a:pPr marL="0" indent="0">
              <a:buNone/>
            </a:pPr>
            <a:endParaRPr lang="en-NP" dirty="0"/>
          </a:p>
        </p:txBody>
      </p:sp>
    </p:spTree>
    <p:extLst>
      <p:ext uri="{BB962C8B-B14F-4D97-AF65-F5344CB8AC3E}">
        <p14:creationId xmlns:p14="http://schemas.microsoft.com/office/powerpoint/2010/main" val="2700845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0BAC3-16E5-F88E-B45C-4BCDFDF5A74B}"/>
              </a:ext>
            </a:extLst>
          </p:cNvPr>
          <p:cNvSpPr>
            <a:spLocks noGrp="1"/>
          </p:cNvSpPr>
          <p:nvPr>
            <p:ph type="title"/>
          </p:nvPr>
        </p:nvSpPr>
        <p:spPr>
          <a:xfrm>
            <a:off x="1069848" y="231648"/>
            <a:ext cx="10058400" cy="329184"/>
          </a:xfrm>
        </p:spPr>
        <p:txBody>
          <a:bodyPr>
            <a:normAutofit fontScale="90000"/>
          </a:bodyPr>
          <a:lstStyle/>
          <a:p>
            <a:r>
              <a:rPr lang="en-NP" dirty="0"/>
              <a:t>Progressive and Interlaced scan</a:t>
            </a:r>
          </a:p>
        </p:txBody>
      </p:sp>
      <p:pic>
        <p:nvPicPr>
          <p:cNvPr id="4" name="Online Media 3" descr="Interlaced vs. Progressive Scan - 1080i vs. 1080p">
            <a:hlinkClick r:id="" action="ppaction://media"/>
            <a:extLst>
              <a:ext uri="{FF2B5EF4-FFF2-40B4-BE49-F238E27FC236}">
                <a16:creationId xmlns:a16="http://schemas.microsoft.com/office/drawing/2014/main" id="{1B4A3F61-69AB-7400-CD7E-F60BDBB5C27C}"/>
              </a:ext>
            </a:extLst>
          </p:cNvPr>
          <p:cNvPicPr>
            <a:picLocks noGrp="1" noRot="1" noChangeAspect="1"/>
          </p:cNvPicPr>
          <p:nvPr>
            <p:ph idx="1"/>
            <a:videoFile r:link="rId1"/>
          </p:nvPr>
        </p:nvPicPr>
        <p:blipFill>
          <a:blip r:embed="rId3"/>
          <a:stretch>
            <a:fillRect/>
          </a:stretch>
        </p:blipFill>
        <p:spPr>
          <a:xfrm>
            <a:off x="731520" y="812811"/>
            <a:ext cx="9948672" cy="5560557"/>
          </a:xfrm>
          <a:prstGeom prst="rect">
            <a:avLst/>
          </a:prstGeom>
        </p:spPr>
      </p:pic>
    </p:spTree>
    <p:extLst>
      <p:ext uri="{BB962C8B-B14F-4D97-AF65-F5344CB8AC3E}">
        <p14:creationId xmlns:p14="http://schemas.microsoft.com/office/powerpoint/2010/main" val="130955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87DCD-FFFC-7E01-FA40-FEF75B81F036}"/>
              </a:ext>
            </a:extLst>
          </p:cNvPr>
          <p:cNvSpPr>
            <a:spLocks noGrp="1"/>
          </p:cNvSpPr>
          <p:nvPr>
            <p:ph type="title"/>
          </p:nvPr>
        </p:nvSpPr>
        <p:spPr>
          <a:xfrm>
            <a:off x="1069848" y="484632"/>
            <a:ext cx="3880104" cy="1609344"/>
          </a:xfrm>
        </p:spPr>
        <p:txBody>
          <a:bodyPr/>
          <a:lstStyle/>
          <a:p>
            <a:r>
              <a:rPr lang="en-NP" dirty="0"/>
              <a:t>INtroduction</a:t>
            </a:r>
          </a:p>
        </p:txBody>
      </p:sp>
      <p:sp>
        <p:nvSpPr>
          <p:cNvPr id="3" name="Content Placeholder 2">
            <a:extLst>
              <a:ext uri="{FF2B5EF4-FFF2-40B4-BE49-F238E27FC236}">
                <a16:creationId xmlns:a16="http://schemas.microsoft.com/office/drawing/2014/main" id="{88F85030-1DDD-0FDC-8FC9-E9491890DA71}"/>
              </a:ext>
            </a:extLst>
          </p:cNvPr>
          <p:cNvSpPr>
            <a:spLocks noGrp="1"/>
          </p:cNvSpPr>
          <p:nvPr>
            <p:ph idx="1"/>
          </p:nvPr>
        </p:nvSpPr>
        <p:spPr/>
        <p:txBody>
          <a:bodyPr/>
          <a:lstStyle/>
          <a:p>
            <a:r>
              <a:rPr lang="en-NP" dirty="0"/>
              <a:t>Motion video and computer-based animation have become basic media for multimedia system.</a:t>
            </a:r>
          </a:p>
          <a:p>
            <a:r>
              <a:rPr lang="en-NP" dirty="0"/>
              <a:t>T</a:t>
            </a:r>
            <a:r>
              <a:rPr lang="en-US" dirty="0"/>
              <a:t>h</a:t>
            </a:r>
            <a:r>
              <a:rPr lang="en-NP" dirty="0"/>
              <a:t>e visual effect of the motion is due to the biological phenomenon known as the persistance of vision</a:t>
            </a:r>
          </a:p>
          <a:p>
            <a:r>
              <a:rPr lang="en-US" dirty="0"/>
              <a:t>A</a:t>
            </a:r>
            <a:r>
              <a:rPr lang="en-NP" dirty="0"/>
              <a:t>n Object seen by the human eye remains mapped in the eye for approx. 25ms</a:t>
            </a:r>
          </a:p>
          <a:p>
            <a:r>
              <a:rPr lang="en-NP" dirty="0"/>
              <a:t> </a:t>
            </a:r>
            <a:r>
              <a:rPr lang="en-NP" dirty="0">
                <a:solidFill>
                  <a:schemeClr val="accent2"/>
                </a:solidFill>
              </a:rPr>
              <a:t>“ When two light sources are close by and are illuminated in quick succession, we percieve the single light source is moving between two points”</a:t>
            </a:r>
          </a:p>
          <a:p>
            <a:r>
              <a:rPr lang="en-US" dirty="0"/>
              <a:t>I</a:t>
            </a:r>
            <a:r>
              <a:rPr lang="en-NP" dirty="0"/>
              <a:t>t is known that we percieve a continious motion to occour at a frame rate higher the 15 frames/ second.</a:t>
            </a:r>
          </a:p>
          <a:p>
            <a:endParaRPr lang="en-NP" dirty="0"/>
          </a:p>
        </p:txBody>
      </p:sp>
      <p:pic>
        <p:nvPicPr>
          <p:cNvPr id="1026" name="Picture 2" descr="Persistence of Vision/POV | Stop Motion Animation">
            <a:extLst>
              <a:ext uri="{FF2B5EF4-FFF2-40B4-BE49-F238E27FC236}">
                <a16:creationId xmlns:a16="http://schemas.microsoft.com/office/drawing/2014/main" id="{40BED84D-2A68-EB36-AFA9-9292F09BC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1844" y="190246"/>
            <a:ext cx="3771900" cy="1876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848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48339A-3B2D-B4EC-055A-27DF2345D049}"/>
              </a:ext>
            </a:extLst>
          </p:cNvPr>
          <p:cNvSpPr>
            <a:spLocks noGrp="1"/>
          </p:cNvSpPr>
          <p:nvPr>
            <p:ph type="body" idx="1"/>
          </p:nvPr>
        </p:nvSpPr>
        <p:spPr>
          <a:xfrm>
            <a:off x="1066800" y="1011936"/>
            <a:ext cx="4754880" cy="463296"/>
          </a:xfrm>
        </p:spPr>
        <p:txBody>
          <a:bodyPr/>
          <a:lstStyle/>
          <a:p>
            <a:r>
              <a:rPr lang="en-NP" dirty="0"/>
              <a:t>Progressive</a:t>
            </a:r>
          </a:p>
        </p:txBody>
      </p:sp>
      <p:sp>
        <p:nvSpPr>
          <p:cNvPr id="5" name="Content Placeholder 4">
            <a:extLst>
              <a:ext uri="{FF2B5EF4-FFF2-40B4-BE49-F238E27FC236}">
                <a16:creationId xmlns:a16="http://schemas.microsoft.com/office/drawing/2014/main" id="{A0EF1CE6-D026-2CF8-32D5-C237636F16DD}"/>
              </a:ext>
            </a:extLst>
          </p:cNvPr>
          <p:cNvSpPr>
            <a:spLocks noGrp="1"/>
          </p:cNvSpPr>
          <p:nvPr>
            <p:ph sz="half" idx="2"/>
          </p:nvPr>
        </p:nvSpPr>
        <p:spPr>
          <a:xfrm>
            <a:off x="1069848" y="1475232"/>
            <a:ext cx="4754880" cy="1011936"/>
          </a:xfrm>
        </p:spPr>
        <p:txBody>
          <a:bodyPr>
            <a:normAutofit fontScale="92500"/>
          </a:bodyPr>
          <a:lstStyle/>
          <a:p>
            <a:pPr>
              <a:lnSpc>
                <a:spcPct val="110000"/>
              </a:lnSpc>
            </a:pPr>
            <a:r>
              <a:rPr lang="en-US" sz="1800" dirty="0">
                <a:latin typeface="Palatino" pitchFamily="2" charset="77"/>
              </a:rPr>
              <a:t>It is a process where every frame of the video signal is scanned in a progressive way. Each frame is scanned as a complete picture. </a:t>
            </a:r>
          </a:p>
        </p:txBody>
      </p:sp>
      <p:sp>
        <p:nvSpPr>
          <p:cNvPr id="6" name="Text Placeholder 5">
            <a:extLst>
              <a:ext uri="{FF2B5EF4-FFF2-40B4-BE49-F238E27FC236}">
                <a16:creationId xmlns:a16="http://schemas.microsoft.com/office/drawing/2014/main" id="{C98F1014-110C-17A3-8E76-D2DA84175D34}"/>
              </a:ext>
            </a:extLst>
          </p:cNvPr>
          <p:cNvSpPr>
            <a:spLocks noGrp="1"/>
          </p:cNvSpPr>
          <p:nvPr>
            <p:ph type="body" sz="quarter" idx="3"/>
          </p:nvPr>
        </p:nvSpPr>
        <p:spPr>
          <a:xfrm>
            <a:off x="6364224" y="1011936"/>
            <a:ext cx="4754880" cy="463296"/>
          </a:xfrm>
        </p:spPr>
        <p:txBody>
          <a:bodyPr/>
          <a:lstStyle/>
          <a:p>
            <a:r>
              <a:rPr lang="en-NP" dirty="0"/>
              <a:t>Interlaced</a:t>
            </a:r>
          </a:p>
        </p:txBody>
      </p:sp>
      <p:sp>
        <p:nvSpPr>
          <p:cNvPr id="7" name="Content Placeholder 6">
            <a:extLst>
              <a:ext uri="{FF2B5EF4-FFF2-40B4-BE49-F238E27FC236}">
                <a16:creationId xmlns:a16="http://schemas.microsoft.com/office/drawing/2014/main" id="{6496B963-CA22-0CD9-4A3B-7BDE45BCCA7C}"/>
              </a:ext>
            </a:extLst>
          </p:cNvPr>
          <p:cNvSpPr>
            <a:spLocks noGrp="1"/>
          </p:cNvSpPr>
          <p:nvPr>
            <p:ph sz="quarter" idx="4"/>
          </p:nvPr>
        </p:nvSpPr>
        <p:spPr>
          <a:xfrm>
            <a:off x="6364224" y="1475232"/>
            <a:ext cx="4754880" cy="926592"/>
          </a:xfrm>
        </p:spPr>
        <p:txBody>
          <a:bodyPr>
            <a:normAutofit lnSpcReduction="10000"/>
          </a:bodyPr>
          <a:lstStyle/>
          <a:p>
            <a:pPr>
              <a:lnSpc>
                <a:spcPct val="110000"/>
              </a:lnSpc>
            </a:pPr>
            <a:r>
              <a:rPr lang="en-US" sz="1700" dirty="0">
                <a:latin typeface="Palatino" pitchFamily="2" charset="77"/>
              </a:rPr>
              <a:t>Works by scanning every second frame of a video signal. Every second frame is then combined to create a full video frame.</a:t>
            </a:r>
          </a:p>
        </p:txBody>
      </p:sp>
      <p:sp>
        <p:nvSpPr>
          <p:cNvPr id="2" name="Title 1">
            <a:extLst>
              <a:ext uri="{FF2B5EF4-FFF2-40B4-BE49-F238E27FC236}">
                <a16:creationId xmlns:a16="http://schemas.microsoft.com/office/drawing/2014/main" id="{BE1F1E43-5734-F4FE-508B-CC6B7E989422}"/>
              </a:ext>
            </a:extLst>
          </p:cNvPr>
          <p:cNvSpPr>
            <a:spLocks noGrp="1"/>
          </p:cNvSpPr>
          <p:nvPr>
            <p:ph type="title"/>
          </p:nvPr>
        </p:nvSpPr>
        <p:spPr>
          <a:xfrm>
            <a:off x="1069848" y="182880"/>
            <a:ext cx="10058400" cy="829056"/>
          </a:xfrm>
        </p:spPr>
        <p:txBody>
          <a:bodyPr>
            <a:normAutofit fontScale="90000"/>
          </a:bodyPr>
          <a:lstStyle/>
          <a:p>
            <a:r>
              <a:rPr lang="en-NP" dirty="0"/>
              <a:t>Progressive vs Interlaced scan</a:t>
            </a:r>
          </a:p>
        </p:txBody>
      </p:sp>
      <p:pic>
        <p:nvPicPr>
          <p:cNvPr id="9" name="Picture 8">
            <a:extLst>
              <a:ext uri="{FF2B5EF4-FFF2-40B4-BE49-F238E27FC236}">
                <a16:creationId xmlns:a16="http://schemas.microsoft.com/office/drawing/2014/main" id="{66EE9028-A38D-3F80-2992-3559E35220F5}"/>
              </a:ext>
            </a:extLst>
          </p:cNvPr>
          <p:cNvPicPr>
            <a:picLocks noChangeAspect="1"/>
          </p:cNvPicPr>
          <p:nvPr/>
        </p:nvPicPr>
        <p:blipFill>
          <a:blip r:embed="rId2"/>
          <a:stretch>
            <a:fillRect/>
          </a:stretch>
        </p:blipFill>
        <p:spPr>
          <a:xfrm>
            <a:off x="1426464" y="2401824"/>
            <a:ext cx="8164830" cy="4273297"/>
          </a:xfrm>
          <a:prstGeom prst="rect">
            <a:avLst/>
          </a:prstGeom>
        </p:spPr>
      </p:pic>
    </p:spTree>
    <p:extLst>
      <p:ext uri="{BB962C8B-B14F-4D97-AF65-F5344CB8AC3E}">
        <p14:creationId xmlns:p14="http://schemas.microsoft.com/office/powerpoint/2010/main" val="695445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56770-1392-FAA6-A1F8-FB5FC945A05F}"/>
              </a:ext>
            </a:extLst>
          </p:cNvPr>
          <p:cNvSpPr>
            <a:spLocks noGrp="1"/>
          </p:cNvSpPr>
          <p:nvPr>
            <p:ph type="title"/>
          </p:nvPr>
        </p:nvSpPr>
        <p:spPr/>
        <p:txBody>
          <a:bodyPr/>
          <a:lstStyle/>
          <a:p>
            <a:r>
              <a:rPr lang="en-NP" dirty="0"/>
              <a:t>File size calculation for video</a:t>
            </a:r>
          </a:p>
        </p:txBody>
      </p:sp>
      <p:sp>
        <p:nvSpPr>
          <p:cNvPr id="3" name="Content Placeholder 2">
            <a:extLst>
              <a:ext uri="{FF2B5EF4-FFF2-40B4-BE49-F238E27FC236}">
                <a16:creationId xmlns:a16="http://schemas.microsoft.com/office/drawing/2014/main" id="{44B5F14E-9DA9-C4D9-153A-8C3894898915}"/>
              </a:ext>
            </a:extLst>
          </p:cNvPr>
          <p:cNvSpPr>
            <a:spLocks noGrp="1"/>
          </p:cNvSpPr>
          <p:nvPr>
            <p:ph idx="1"/>
          </p:nvPr>
        </p:nvSpPr>
        <p:spPr/>
        <p:txBody>
          <a:bodyPr>
            <a:normAutofit lnSpcReduction="10000"/>
          </a:bodyPr>
          <a:lstStyle/>
          <a:p>
            <a:r>
              <a:rPr lang="en-US" b="0" i="0" u="none" strike="noStrike" dirty="0">
                <a:solidFill>
                  <a:schemeClr val="accent2"/>
                </a:solidFill>
                <a:effectLst/>
                <a:latin typeface="-apple-system"/>
              </a:rPr>
              <a:t>A Video with resolution of 704x576 size, with 30 frames per second, running for a 90 minute length, and has 24 bit per pixel color coding. The video is in an uncompressed raw format.</a:t>
            </a:r>
            <a:r>
              <a:rPr lang="en-US" dirty="0">
                <a:solidFill>
                  <a:schemeClr val="accent2"/>
                </a:solidFill>
                <a:latin typeface="-apple-system"/>
              </a:rPr>
              <a:t> What is the total file size in Megabytes?</a:t>
            </a:r>
          </a:p>
          <a:p>
            <a:r>
              <a:rPr lang="en-US" b="0" i="0" u="none" strike="noStrike" dirty="0">
                <a:solidFill>
                  <a:srgbClr val="0C0D0E"/>
                </a:solidFill>
                <a:effectLst/>
                <a:latin typeface="inherit"/>
              </a:rPr>
              <a:t>There are 8 bits in a byte, so 24 bits per pixel implies 3 bytes per pixel.</a:t>
            </a:r>
          </a:p>
          <a:p>
            <a:pPr algn="l" fontAlgn="base"/>
            <a:r>
              <a:rPr lang="en-US" b="0" i="0" u="none" strike="noStrike" dirty="0">
                <a:solidFill>
                  <a:srgbClr val="3B4045"/>
                </a:solidFill>
                <a:effectLst/>
                <a:latin typeface="-apple-system"/>
              </a:rPr>
              <a:t>704 × 576 pixels × 3 bytes per pixel × 30 frames per second ÷ (1024 × 1024 bytes per megabyte) ≅ </a:t>
            </a:r>
            <a:r>
              <a:rPr lang="en-US" b="1" i="0" u="none" strike="noStrike" dirty="0">
                <a:solidFill>
                  <a:srgbClr val="3B4045"/>
                </a:solidFill>
                <a:effectLst/>
                <a:latin typeface="inherit"/>
              </a:rPr>
              <a:t>34.8 MB/s</a:t>
            </a:r>
            <a:r>
              <a:rPr lang="en-US" b="0" i="0" u="none" strike="noStrike" dirty="0">
                <a:solidFill>
                  <a:srgbClr val="3B4045"/>
                </a:solidFill>
                <a:effectLst/>
                <a:latin typeface="-apple-system"/>
              </a:rPr>
              <a:t> = 278.4 Mb/s.</a:t>
            </a:r>
          </a:p>
          <a:p>
            <a:pPr fontAlgn="base"/>
            <a:r>
              <a:rPr lang="en-US" b="0" i="0" u="none" strike="noStrike" dirty="0">
                <a:solidFill>
                  <a:schemeClr val="accent2"/>
                </a:solidFill>
                <a:effectLst/>
                <a:latin typeface="inherit"/>
              </a:rPr>
              <a:t>'MB' is megabytes, 'Mb' is megabits. Don't conflate them, because you'll be off by a factor of 8.</a:t>
            </a:r>
            <a:endParaRPr lang="en-US" b="0" i="0" u="none" strike="noStrike" dirty="0">
              <a:solidFill>
                <a:schemeClr val="accent2"/>
              </a:solidFill>
              <a:effectLst/>
              <a:latin typeface="-apple-system"/>
            </a:endParaRPr>
          </a:p>
          <a:p>
            <a:pPr algn="l" fontAlgn="base"/>
            <a:r>
              <a:rPr lang="en-US" b="0" i="0" u="none" strike="noStrike" dirty="0">
                <a:solidFill>
                  <a:srgbClr val="3B4045"/>
                </a:solidFill>
                <a:effectLst/>
                <a:latin typeface="-apple-system"/>
              </a:rPr>
              <a:t>Total data = 34.8 MB/s × 60 seconds per minute × 90 minutes ÷ (1024 megabytes per gigabyte) ≅ </a:t>
            </a:r>
            <a:r>
              <a:rPr lang="en-US" b="1" i="0" u="none" strike="noStrike" dirty="0">
                <a:solidFill>
                  <a:srgbClr val="3B4045"/>
                </a:solidFill>
                <a:effectLst/>
                <a:latin typeface="-apple-system"/>
              </a:rPr>
              <a:t>183.5 GB</a:t>
            </a:r>
            <a:r>
              <a:rPr lang="en-US" b="0" i="0" u="none" strike="noStrike" dirty="0">
                <a:solidFill>
                  <a:srgbClr val="3B4045"/>
                </a:solidFill>
                <a:effectLst/>
                <a:latin typeface="-apple-system"/>
              </a:rPr>
              <a:t>.</a:t>
            </a:r>
          </a:p>
          <a:p>
            <a:pPr marL="0" indent="0">
              <a:buNone/>
            </a:pPr>
            <a:br>
              <a:rPr lang="en-US" dirty="0"/>
            </a:br>
            <a:endParaRPr lang="en-NP" dirty="0"/>
          </a:p>
        </p:txBody>
      </p:sp>
    </p:spTree>
    <p:extLst>
      <p:ext uri="{BB962C8B-B14F-4D97-AF65-F5344CB8AC3E}">
        <p14:creationId xmlns:p14="http://schemas.microsoft.com/office/powerpoint/2010/main" val="1888324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46F9-27E9-A380-71AE-C02F6D5624AD}"/>
              </a:ext>
            </a:extLst>
          </p:cNvPr>
          <p:cNvSpPr>
            <a:spLocks noGrp="1"/>
          </p:cNvSpPr>
          <p:nvPr>
            <p:ph type="title"/>
          </p:nvPr>
        </p:nvSpPr>
        <p:spPr/>
        <p:txBody>
          <a:bodyPr/>
          <a:lstStyle/>
          <a:p>
            <a:r>
              <a:rPr lang="en-US" dirty="0"/>
              <a:t>A</a:t>
            </a:r>
            <a:r>
              <a:rPr lang="en-NP" dirty="0"/>
              <a:t>nimation and its types</a:t>
            </a:r>
          </a:p>
        </p:txBody>
      </p:sp>
      <p:sp>
        <p:nvSpPr>
          <p:cNvPr id="3" name="Content Placeholder 2">
            <a:extLst>
              <a:ext uri="{FF2B5EF4-FFF2-40B4-BE49-F238E27FC236}">
                <a16:creationId xmlns:a16="http://schemas.microsoft.com/office/drawing/2014/main" id="{E555114E-BF75-7509-B085-DE1A2AACF123}"/>
              </a:ext>
            </a:extLst>
          </p:cNvPr>
          <p:cNvSpPr>
            <a:spLocks noGrp="1"/>
          </p:cNvSpPr>
          <p:nvPr>
            <p:ph idx="1"/>
          </p:nvPr>
        </p:nvSpPr>
        <p:spPr/>
        <p:txBody>
          <a:bodyPr>
            <a:normAutofit/>
          </a:bodyPr>
          <a:lstStyle/>
          <a:p>
            <a:r>
              <a:rPr lang="en-US" dirty="0"/>
              <a:t>To animate something is, literally, to bring it to life.</a:t>
            </a:r>
          </a:p>
          <a:p>
            <a:r>
              <a:rPr lang="en-US" dirty="0"/>
              <a:t>An animation covers all changes that have a visual effect</a:t>
            </a:r>
          </a:p>
          <a:p>
            <a:r>
              <a:rPr lang="en-US" dirty="0"/>
              <a:t>Visual effect can be of two major kinds:</a:t>
            </a:r>
          </a:p>
          <a:p>
            <a:pPr lvl="1"/>
            <a:r>
              <a:rPr lang="en-US" dirty="0"/>
              <a:t> Motion dynamic &amp; Update dynamic</a:t>
            </a:r>
          </a:p>
          <a:p>
            <a:pPr>
              <a:buFont typeface="Arial" pitchFamily="34" charset="0"/>
              <a:buChar char="•"/>
            </a:pPr>
            <a:r>
              <a:rPr lang="en-US" dirty="0"/>
              <a:t>A computer animation is an animation performed by a computer using graphical tools to provide visual effects</a:t>
            </a:r>
          </a:p>
          <a:p>
            <a:pPr>
              <a:buFont typeface="Arial" pitchFamily="34" charset="0"/>
              <a:buChar char="•"/>
            </a:pPr>
            <a:r>
              <a:rPr lang="en-US" dirty="0"/>
              <a:t> Traditional Animation</a:t>
            </a:r>
          </a:p>
          <a:p>
            <a:pPr>
              <a:buFont typeface="Arial" pitchFamily="34" charset="0"/>
              <a:buChar char="•"/>
            </a:pPr>
            <a:r>
              <a:rPr lang="en-US" dirty="0"/>
              <a:t> Stop Motion</a:t>
            </a:r>
          </a:p>
          <a:p>
            <a:pPr>
              <a:buFont typeface="Arial" pitchFamily="34" charset="0"/>
              <a:buChar char="•"/>
            </a:pPr>
            <a:r>
              <a:rPr lang="en-US" dirty="0"/>
              <a:t> Computer Animation</a:t>
            </a:r>
          </a:p>
          <a:p>
            <a:endParaRPr lang="en-NP" dirty="0"/>
          </a:p>
        </p:txBody>
      </p:sp>
    </p:spTree>
    <p:extLst>
      <p:ext uri="{BB962C8B-B14F-4D97-AF65-F5344CB8AC3E}">
        <p14:creationId xmlns:p14="http://schemas.microsoft.com/office/powerpoint/2010/main" val="2469108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93FF4-A3CF-B9A5-8997-35525941EB2C}"/>
              </a:ext>
            </a:extLst>
          </p:cNvPr>
          <p:cNvSpPr>
            <a:spLocks noGrp="1"/>
          </p:cNvSpPr>
          <p:nvPr>
            <p:ph type="title"/>
          </p:nvPr>
        </p:nvSpPr>
        <p:spPr>
          <a:xfrm>
            <a:off x="313944" y="484632"/>
            <a:ext cx="6550152" cy="1609344"/>
          </a:xfrm>
        </p:spPr>
        <p:txBody>
          <a:bodyPr/>
          <a:lstStyle/>
          <a:p>
            <a:r>
              <a:rPr lang="en-US" dirty="0"/>
              <a:t>Traditional Animation</a:t>
            </a:r>
            <a:endParaRPr lang="en-NP" dirty="0"/>
          </a:p>
        </p:txBody>
      </p:sp>
      <p:sp>
        <p:nvSpPr>
          <p:cNvPr id="3" name="Content Placeholder 2">
            <a:extLst>
              <a:ext uri="{FF2B5EF4-FFF2-40B4-BE49-F238E27FC236}">
                <a16:creationId xmlns:a16="http://schemas.microsoft.com/office/drawing/2014/main" id="{6F92F3D5-4FCC-08A4-5D45-0BAAD88612E3}"/>
              </a:ext>
            </a:extLst>
          </p:cNvPr>
          <p:cNvSpPr>
            <a:spLocks noGrp="1"/>
          </p:cNvSpPr>
          <p:nvPr>
            <p:ph idx="1"/>
          </p:nvPr>
        </p:nvSpPr>
        <p:spPr>
          <a:xfrm>
            <a:off x="1069848" y="2376932"/>
            <a:ext cx="10058400" cy="3795268"/>
          </a:xfrm>
        </p:spPr>
        <p:txBody>
          <a:bodyPr/>
          <a:lstStyle/>
          <a:p>
            <a:endParaRPr lang="en-US" dirty="0"/>
          </a:p>
          <a:p>
            <a:r>
              <a:rPr lang="en-US" dirty="0"/>
              <a:t>Traditional animation (also called </a:t>
            </a:r>
            <a:r>
              <a:rPr lang="en-US" dirty="0" err="1"/>
              <a:t>cel</a:t>
            </a:r>
            <a:r>
              <a:rPr lang="en-US" dirty="0"/>
              <a:t> animation or hand-drawn animation) was the process used for most animated films of the 20th century.</a:t>
            </a:r>
          </a:p>
          <a:p>
            <a:r>
              <a:rPr lang="en-US" dirty="0"/>
              <a:t>The individual frames of a traditionally animated film are photographs of drawings, which are first drawn on paper.</a:t>
            </a:r>
          </a:p>
          <a:p>
            <a:r>
              <a:rPr lang="en-US" dirty="0"/>
              <a:t>To create the illusion of movement, each drawing differs slightly from the one before it.</a:t>
            </a:r>
          </a:p>
          <a:p>
            <a:r>
              <a:rPr lang="en-US" dirty="0"/>
              <a:t>Examples of traditionally animated feature films include Pinocchio (United States, 1940), Animal Farm (United Kingdom, 1954), and Akira (Japan, 1988). Traditional animated films which were produced with the aid of computer technology include The Lion King (US, 1994).</a:t>
            </a:r>
          </a:p>
          <a:p>
            <a:endParaRPr lang="en-NP" dirty="0"/>
          </a:p>
        </p:txBody>
      </p:sp>
      <p:pic>
        <p:nvPicPr>
          <p:cNvPr id="1026" name="Picture 2" descr="Animated GIFs Illustrating Traditional Animation Techniques – rm.132@WRMS">
            <a:extLst>
              <a:ext uri="{FF2B5EF4-FFF2-40B4-BE49-F238E27FC236}">
                <a16:creationId xmlns:a16="http://schemas.microsoft.com/office/drawing/2014/main" id="{DA3F0C82-6536-74A0-ED38-CF97B00BE8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652" y="343154"/>
            <a:ext cx="3111500" cy="189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293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B86CC-B27B-3505-1A74-6293E76265D3}"/>
              </a:ext>
            </a:extLst>
          </p:cNvPr>
          <p:cNvSpPr>
            <a:spLocks noGrp="1"/>
          </p:cNvSpPr>
          <p:nvPr>
            <p:ph type="title"/>
          </p:nvPr>
        </p:nvSpPr>
        <p:spPr>
          <a:xfrm>
            <a:off x="1069848" y="484632"/>
            <a:ext cx="10058400" cy="783336"/>
          </a:xfrm>
        </p:spPr>
        <p:txBody>
          <a:bodyPr>
            <a:normAutofit fontScale="90000"/>
          </a:bodyPr>
          <a:lstStyle/>
          <a:p>
            <a:r>
              <a:rPr lang="en-US" dirty="0"/>
              <a:t>Stop Motion</a:t>
            </a:r>
            <a:endParaRPr lang="en-NP" dirty="0"/>
          </a:p>
        </p:txBody>
      </p:sp>
      <p:sp>
        <p:nvSpPr>
          <p:cNvPr id="3" name="Content Placeholder 2">
            <a:extLst>
              <a:ext uri="{FF2B5EF4-FFF2-40B4-BE49-F238E27FC236}">
                <a16:creationId xmlns:a16="http://schemas.microsoft.com/office/drawing/2014/main" id="{24779177-DB6C-C53D-4641-E6D49E5A3D6D}"/>
              </a:ext>
            </a:extLst>
          </p:cNvPr>
          <p:cNvSpPr>
            <a:spLocks noGrp="1"/>
          </p:cNvSpPr>
          <p:nvPr>
            <p:ph idx="1"/>
          </p:nvPr>
        </p:nvSpPr>
        <p:spPr>
          <a:xfrm>
            <a:off x="1069848" y="1267968"/>
            <a:ext cx="10058400" cy="4904232"/>
          </a:xfrm>
        </p:spPr>
        <p:txBody>
          <a:bodyPr/>
          <a:lstStyle/>
          <a:p>
            <a:r>
              <a:rPr lang="en-US" dirty="0"/>
              <a:t>Stop-motion animation is used to describe animation created by physically manipulating real-world objects and photographing them one frame of film at a time to create the illusion of movement.</a:t>
            </a:r>
          </a:p>
          <a:p>
            <a:r>
              <a:rPr lang="en-US" dirty="0"/>
              <a:t>Examples include The Tale of the Fox (France, 1937), The Nightmare Before Christmas (US,1993), Corpse Bride (US, 2005), Coraline (US, 2009)</a:t>
            </a:r>
            <a:endParaRPr lang="en-NP" dirty="0"/>
          </a:p>
        </p:txBody>
      </p:sp>
      <p:pic>
        <p:nvPicPr>
          <p:cNvPr id="5" name="Picture 4">
            <a:extLst>
              <a:ext uri="{FF2B5EF4-FFF2-40B4-BE49-F238E27FC236}">
                <a16:creationId xmlns:a16="http://schemas.microsoft.com/office/drawing/2014/main" id="{DF1FC646-D1D6-0CC4-4676-A913DE89E89A}"/>
              </a:ext>
            </a:extLst>
          </p:cNvPr>
          <p:cNvPicPr>
            <a:picLocks noChangeAspect="1"/>
          </p:cNvPicPr>
          <p:nvPr/>
        </p:nvPicPr>
        <p:blipFill>
          <a:blip r:embed="rId2"/>
          <a:stretch>
            <a:fillRect/>
          </a:stretch>
        </p:blipFill>
        <p:spPr>
          <a:xfrm>
            <a:off x="1388872" y="3289300"/>
            <a:ext cx="4318000" cy="2882900"/>
          </a:xfrm>
          <a:prstGeom prst="rect">
            <a:avLst/>
          </a:prstGeom>
        </p:spPr>
      </p:pic>
      <p:pic>
        <p:nvPicPr>
          <p:cNvPr id="7" name="Picture 6">
            <a:extLst>
              <a:ext uri="{FF2B5EF4-FFF2-40B4-BE49-F238E27FC236}">
                <a16:creationId xmlns:a16="http://schemas.microsoft.com/office/drawing/2014/main" id="{3D951852-A2BC-E41D-325A-1DD27001D502}"/>
              </a:ext>
            </a:extLst>
          </p:cNvPr>
          <p:cNvPicPr>
            <a:picLocks noChangeAspect="1"/>
          </p:cNvPicPr>
          <p:nvPr/>
        </p:nvPicPr>
        <p:blipFill>
          <a:blip r:embed="rId3"/>
          <a:stretch>
            <a:fillRect/>
          </a:stretch>
        </p:blipFill>
        <p:spPr>
          <a:xfrm>
            <a:off x="5928360" y="3289300"/>
            <a:ext cx="4673600" cy="2819400"/>
          </a:xfrm>
          <a:prstGeom prst="rect">
            <a:avLst/>
          </a:prstGeom>
        </p:spPr>
      </p:pic>
    </p:spTree>
    <p:extLst>
      <p:ext uri="{BB962C8B-B14F-4D97-AF65-F5344CB8AC3E}">
        <p14:creationId xmlns:p14="http://schemas.microsoft.com/office/powerpoint/2010/main" val="3683640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5419D-633E-ACC5-D0F8-06BAED29159B}"/>
              </a:ext>
            </a:extLst>
          </p:cNvPr>
          <p:cNvSpPr>
            <a:spLocks noGrp="1"/>
          </p:cNvSpPr>
          <p:nvPr>
            <p:ph type="title"/>
          </p:nvPr>
        </p:nvSpPr>
        <p:spPr>
          <a:xfrm>
            <a:off x="1069848" y="484632"/>
            <a:ext cx="10058400" cy="917448"/>
          </a:xfrm>
        </p:spPr>
        <p:txBody>
          <a:bodyPr/>
          <a:lstStyle/>
          <a:p>
            <a:r>
              <a:rPr lang="en-US" dirty="0"/>
              <a:t>Computer Animation</a:t>
            </a:r>
            <a:endParaRPr lang="en-NP" dirty="0"/>
          </a:p>
        </p:txBody>
      </p:sp>
      <p:sp>
        <p:nvSpPr>
          <p:cNvPr id="3" name="Content Placeholder 2">
            <a:extLst>
              <a:ext uri="{FF2B5EF4-FFF2-40B4-BE49-F238E27FC236}">
                <a16:creationId xmlns:a16="http://schemas.microsoft.com/office/drawing/2014/main" id="{BDE29B0F-0FA4-FCBF-19B8-1F1F95261F3B}"/>
              </a:ext>
            </a:extLst>
          </p:cNvPr>
          <p:cNvSpPr>
            <a:spLocks noGrp="1"/>
          </p:cNvSpPr>
          <p:nvPr>
            <p:ph idx="1"/>
          </p:nvPr>
        </p:nvSpPr>
        <p:spPr>
          <a:xfrm>
            <a:off x="1069848" y="1402080"/>
            <a:ext cx="10058400" cy="4770120"/>
          </a:xfrm>
        </p:spPr>
        <p:txBody>
          <a:bodyPr/>
          <a:lstStyle/>
          <a:p>
            <a:r>
              <a:rPr lang="en-US" dirty="0"/>
              <a:t>A computer-based animation is an animation performed by a computer using graphical tools to provide visual effects.</a:t>
            </a:r>
          </a:p>
          <a:p>
            <a:r>
              <a:rPr lang="en-US" dirty="0"/>
              <a:t>Computer animation encompasses a variety of techniques, the unifying factor being that the animation is created digitally on a computer.</a:t>
            </a:r>
          </a:p>
          <a:p>
            <a:r>
              <a:rPr lang="en-US" dirty="0"/>
              <a:t>This animation takes less time than previous traditional animation.</a:t>
            </a:r>
            <a:endParaRPr lang="en-NP" dirty="0"/>
          </a:p>
        </p:txBody>
      </p:sp>
      <p:pic>
        <p:nvPicPr>
          <p:cNvPr id="5" name="Picture 4">
            <a:extLst>
              <a:ext uri="{FF2B5EF4-FFF2-40B4-BE49-F238E27FC236}">
                <a16:creationId xmlns:a16="http://schemas.microsoft.com/office/drawing/2014/main" id="{2F998358-307F-5CCD-1EA2-11413FC3524E}"/>
              </a:ext>
            </a:extLst>
          </p:cNvPr>
          <p:cNvPicPr>
            <a:picLocks noChangeAspect="1"/>
          </p:cNvPicPr>
          <p:nvPr/>
        </p:nvPicPr>
        <p:blipFill>
          <a:blip r:embed="rId2"/>
          <a:stretch>
            <a:fillRect/>
          </a:stretch>
        </p:blipFill>
        <p:spPr>
          <a:xfrm>
            <a:off x="1318260" y="3314116"/>
            <a:ext cx="6192012" cy="3269817"/>
          </a:xfrm>
          <a:prstGeom prst="rect">
            <a:avLst/>
          </a:prstGeom>
        </p:spPr>
      </p:pic>
    </p:spTree>
    <p:extLst>
      <p:ext uri="{BB962C8B-B14F-4D97-AF65-F5344CB8AC3E}">
        <p14:creationId xmlns:p14="http://schemas.microsoft.com/office/powerpoint/2010/main" val="3498977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5987-8D72-26BB-FA85-314EC1AEA7E2}"/>
              </a:ext>
            </a:extLst>
          </p:cNvPr>
          <p:cNvSpPr>
            <a:spLocks noGrp="1"/>
          </p:cNvSpPr>
          <p:nvPr>
            <p:ph type="title"/>
          </p:nvPr>
        </p:nvSpPr>
        <p:spPr/>
        <p:txBody>
          <a:bodyPr>
            <a:normAutofit/>
          </a:bodyPr>
          <a:lstStyle/>
          <a:p>
            <a:r>
              <a:rPr lang="en-US" sz="4000" dirty="0"/>
              <a:t>Computer animation can broadly be categorized into two categories:</a:t>
            </a:r>
            <a:endParaRPr lang="en-NP" sz="4000" dirty="0"/>
          </a:p>
        </p:txBody>
      </p:sp>
      <p:sp>
        <p:nvSpPr>
          <p:cNvPr id="3" name="Content Placeholder 2">
            <a:extLst>
              <a:ext uri="{FF2B5EF4-FFF2-40B4-BE49-F238E27FC236}">
                <a16:creationId xmlns:a16="http://schemas.microsoft.com/office/drawing/2014/main" id="{DCE627CA-1C39-C408-FFCC-7944F6D2DF0B}"/>
              </a:ext>
            </a:extLst>
          </p:cNvPr>
          <p:cNvSpPr>
            <a:spLocks noGrp="1"/>
          </p:cNvSpPr>
          <p:nvPr>
            <p:ph idx="1"/>
          </p:nvPr>
        </p:nvSpPr>
        <p:spPr/>
        <p:txBody>
          <a:bodyPr/>
          <a:lstStyle/>
          <a:p>
            <a:r>
              <a:rPr lang="en-US" dirty="0"/>
              <a:t>Motion Dynamics</a:t>
            </a:r>
          </a:p>
          <a:p>
            <a:pPr lvl="1">
              <a:buFont typeface="Wingdings" pitchFamily="2" charset="2"/>
              <a:buChar char="ü"/>
            </a:pPr>
            <a:r>
              <a:rPr lang="en-US" dirty="0"/>
              <a:t>Induction of life by changing the position of the object</a:t>
            </a:r>
          </a:p>
          <a:p>
            <a:pPr lvl="1">
              <a:buFont typeface="Wingdings" pitchFamily="2" charset="2"/>
              <a:buChar char="ü"/>
            </a:pPr>
            <a:r>
              <a:rPr lang="en-US" dirty="0"/>
              <a:t>Example: Animation of a bouncing ball</a:t>
            </a:r>
          </a:p>
          <a:p>
            <a:pPr marL="274320" lvl="1" indent="0">
              <a:buNone/>
            </a:pPr>
            <a:endParaRPr lang="en-US" dirty="0"/>
          </a:p>
          <a:p>
            <a:r>
              <a:rPr lang="en-US" dirty="0"/>
              <a:t>Update Dynamics</a:t>
            </a:r>
          </a:p>
          <a:p>
            <a:pPr lvl="1">
              <a:buFont typeface="Wingdings" pitchFamily="2" charset="2"/>
              <a:buChar char="ü"/>
            </a:pPr>
            <a:r>
              <a:rPr lang="en-US" dirty="0"/>
              <a:t>Induction of life by changing the shape, size, color, transparency, textures, and structure of the object</a:t>
            </a:r>
          </a:p>
          <a:p>
            <a:pPr lvl="1">
              <a:buFont typeface="Wingdings" pitchFamily="2" charset="2"/>
              <a:buChar char="ü"/>
            </a:pPr>
            <a:r>
              <a:rPr lang="en-US" dirty="0"/>
              <a:t>Example: Animation of flower blooming from bud.</a:t>
            </a:r>
            <a:endParaRPr lang="en-NP" dirty="0"/>
          </a:p>
        </p:txBody>
      </p:sp>
    </p:spTree>
    <p:extLst>
      <p:ext uri="{BB962C8B-B14F-4D97-AF65-F5344CB8AC3E}">
        <p14:creationId xmlns:p14="http://schemas.microsoft.com/office/powerpoint/2010/main" val="211662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4C0B5-DD57-6A00-C06B-2F2ECF4D66AA}"/>
              </a:ext>
            </a:extLst>
          </p:cNvPr>
          <p:cNvSpPr>
            <a:spLocks noGrp="1"/>
          </p:cNvSpPr>
          <p:nvPr>
            <p:ph type="title"/>
          </p:nvPr>
        </p:nvSpPr>
        <p:spPr/>
        <p:txBody>
          <a:bodyPr>
            <a:normAutofit/>
          </a:bodyPr>
          <a:lstStyle/>
          <a:p>
            <a:r>
              <a:rPr lang="en-US" sz="4400" dirty="0"/>
              <a:t>Fundamental process in Animation</a:t>
            </a:r>
            <a:br>
              <a:rPr lang="en-US" sz="4400" dirty="0"/>
            </a:br>
            <a:r>
              <a:rPr lang="en-US" sz="4400" dirty="0">
                <a:solidFill>
                  <a:schemeClr val="accent2"/>
                </a:solidFill>
              </a:rPr>
              <a:t>1. Input Process</a:t>
            </a:r>
            <a:endParaRPr lang="en-NP" sz="4400" dirty="0">
              <a:solidFill>
                <a:schemeClr val="accent2"/>
              </a:solidFill>
            </a:endParaRPr>
          </a:p>
        </p:txBody>
      </p:sp>
      <p:sp>
        <p:nvSpPr>
          <p:cNvPr id="3" name="Content Placeholder 2">
            <a:extLst>
              <a:ext uri="{FF2B5EF4-FFF2-40B4-BE49-F238E27FC236}">
                <a16:creationId xmlns:a16="http://schemas.microsoft.com/office/drawing/2014/main" id="{4619008B-2715-12DB-7B9A-0EC09F2CFE64}"/>
              </a:ext>
            </a:extLst>
          </p:cNvPr>
          <p:cNvSpPr>
            <a:spLocks noGrp="1"/>
          </p:cNvSpPr>
          <p:nvPr>
            <p:ph idx="1"/>
          </p:nvPr>
        </p:nvSpPr>
        <p:spPr/>
        <p:txBody>
          <a:bodyPr/>
          <a:lstStyle/>
          <a:p>
            <a:r>
              <a:rPr lang="en-US" dirty="0"/>
              <a:t>The first step in producing computer animation is input process.</a:t>
            </a:r>
          </a:p>
          <a:p>
            <a:r>
              <a:rPr lang="en-US" dirty="0"/>
              <a:t>Key frames have to be created and input them to the computer.</a:t>
            </a:r>
          </a:p>
          <a:p>
            <a:r>
              <a:rPr lang="en-US" dirty="0"/>
              <a:t>Key frames are the frames in which the objects being animated are at extreme or characteristic positions. </a:t>
            </a:r>
          </a:p>
          <a:p>
            <a:r>
              <a:rPr lang="en-US" dirty="0"/>
              <a:t>They can be drawn using traditional artistic tools, such as pen and brush, and then digitized.</a:t>
            </a:r>
          </a:p>
          <a:p>
            <a:r>
              <a:rPr lang="en-US" dirty="0"/>
              <a:t>They can also be created using drawing or painting tools directly. </a:t>
            </a:r>
          </a:p>
          <a:p>
            <a:r>
              <a:rPr lang="en-US" dirty="0"/>
              <a:t>In composition stage, the foreground and background figures are combined to generate the individual frames.</a:t>
            </a:r>
          </a:p>
          <a:p>
            <a:endParaRPr lang="en-NP" dirty="0"/>
          </a:p>
        </p:txBody>
      </p:sp>
    </p:spTree>
    <p:extLst>
      <p:ext uri="{BB962C8B-B14F-4D97-AF65-F5344CB8AC3E}">
        <p14:creationId xmlns:p14="http://schemas.microsoft.com/office/powerpoint/2010/main" val="1832351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55C59-0B9A-4863-6614-798A1E099631}"/>
              </a:ext>
            </a:extLst>
          </p:cNvPr>
          <p:cNvSpPr>
            <a:spLocks noGrp="1"/>
          </p:cNvSpPr>
          <p:nvPr>
            <p:ph type="title"/>
          </p:nvPr>
        </p:nvSpPr>
        <p:spPr/>
        <p:txBody>
          <a:bodyPr>
            <a:normAutofit/>
          </a:bodyPr>
          <a:lstStyle/>
          <a:p>
            <a:r>
              <a:rPr lang="en-US" sz="4000" dirty="0"/>
              <a:t>Fundamental process in Animation</a:t>
            </a:r>
            <a:br>
              <a:rPr lang="en-US" sz="4000" dirty="0"/>
            </a:br>
            <a:r>
              <a:rPr lang="en-US" sz="4000" dirty="0">
                <a:solidFill>
                  <a:schemeClr val="accent2"/>
                </a:solidFill>
              </a:rPr>
              <a:t>2. Inbetween Process</a:t>
            </a:r>
            <a:endParaRPr lang="en-NP" sz="4000" dirty="0">
              <a:solidFill>
                <a:schemeClr val="accent2"/>
              </a:solidFill>
            </a:endParaRPr>
          </a:p>
        </p:txBody>
      </p:sp>
      <p:sp>
        <p:nvSpPr>
          <p:cNvPr id="3" name="Content Placeholder 2">
            <a:extLst>
              <a:ext uri="{FF2B5EF4-FFF2-40B4-BE49-F238E27FC236}">
                <a16:creationId xmlns:a16="http://schemas.microsoft.com/office/drawing/2014/main" id="{A951F64E-9398-C29B-FB33-BB6072EF1C58}"/>
              </a:ext>
            </a:extLst>
          </p:cNvPr>
          <p:cNvSpPr>
            <a:spLocks noGrp="1"/>
          </p:cNvSpPr>
          <p:nvPr>
            <p:ph idx="1"/>
          </p:nvPr>
        </p:nvSpPr>
        <p:spPr/>
        <p:txBody>
          <a:bodyPr/>
          <a:lstStyle/>
          <a:p>
            <a:r>
              <a:rPr lang="en-US" dirty="0"/>
              <a:t>The animation of movement from one position to another needs a composition of frames with intermediate positions in  between the key frames </a:t>
            </a:r>
          </a:p>
          <a:p>
            <a:r>
              <a:rPr lang="en-US" dirty="0"/>
              <a:t>The process of in between-</a:t>
            </a:r>
            <a:r>
              <a:rPr lang="en-US" dirty="0" err="1"/>
              <a:t>ing</a:t>
            </a:r>
            <a:r>
              <a:rPr lang="en-US" dirty="0"/>
              <a:t> is performed in computer animation through interpolation</a:t>
            </a:r>
          </a:p>
          <a:p>
            <a:r>
              <a:rPr lang="en-US" dirty="0"/>
              <a:t>The system is given the starting and ending positions </a:t>
            </a:r>
          </a:p>
          <a:p>
            <a:r>
              <a:rPr lang="en-US" dirty="0"/>
              <a:t>It calculates the positions in between the frames.</a:t>
            </a:r>
          </a:p>
          <a:p>
            <a:endParaRPr lang="en-NP" dirty="0"/>
          </a:p>
        </p:txBody>
      </p:sp>
    </p:spTree>
    <p:extLst>
      <p:ext uri="{BB962C8B-B14F-4D97-AF65-F5344CB8AC3E}">
        <p14:creationId xmlns:p14="http://schemas.microsoft.com/office/powerpoint/2010/main" val="1518459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788A7-B4DF-A936-7056-EA4BB0334854}"/>
              </a:ext>
            </a:extLst>
          </p:cNvPr>
          <p:cNvSpPr>
            <a:spLocks noGrp="1"/>
          </p:cNvSpPr>
          <p:nvPr>
            <p:ph type="title"/>
          </p:nvPr>
        </p:nvSpPr>
        <p:spPr>
          <a:xfrm>
            <a:off x="1069848" y="484632"/>
            <a:ext cx="10058400" cy="600456"/>
          </a:xfrm>
        </p:spPr>
        <p:txBody>
          <a:bodyPr>
            <a:normAutofit fontScale="90000"/>
          </a:bodyPr>
          <a:lstStyle/>
          <a:p>
            <a:r>
              <a:rPr lang="en-US" sz="4000" dirty="0">
                <a:solidFill>
                  <a:schemeClr val="accent2"/>
                </a:solidFill>
              </a:rPr>
              <a:t>2. Inbetween process..contd</a:t>
            </a:r>
            <a:endParaRPr lang="en-NP" sz="4000" dirty="0">
              <a:solidFill>
                <a:schemeClr val="accent2"/>
              </a:solidFill>
            </a:endParaRPr>
          </a:p>
        </p:txBody>
      </p:sp>
      <p:sp>
        <p:nvSpPr>
          <p:cNvPr id="3" name="Content Placeholder 2">
            <a:extLst>
              <a:ext uri="{FF2B5EF4-FFF2-40B4-BE49-F238E27FC236}">
                <a16:creationId xmlns:a16="http://schemas.microsoft.com/office/drawing/2014/main" id="{79C3B819-555A-8E93-485F-31FB3750588E}"/>
              </a:ext>
            </a:extLst>
          </p:cNvPr>
          <p:cNvSpPr>
            <a:spLocks noGrp="1"/>
          </p:cNvSpPr>
          <p:nvPr>
            <p:ph idx="1"/>
          </p:nvPr>
        </p:nvSpPr>
        <p:spPr>
          <a:xfrm>
            <a:off x="1069848" y="1304544"/>
            <a:ext cx="10058400" cy="4867656"/>
          </a:xfrm>
        </p:spPr>
        <p:txBody>
          <a:bodyPr/>
          <a:lstStyle/>
          <a:p>
            <a:r>
              <a:rPr lang="en-US" dirty="0"/>
              <a:t>The easiest interpolation is linear interpolation </a:t>
            </a:r>
          </a:p>
          <a:p>
            <a:r>
              <a:rPr lang="en-US" dirty="0"/>
              <a:t>It has many limitations: the object does not move smoothly, look unreal.</a:t>
            </a:r>
          </a:p>
          <a:p>
            <a:r>
              <a:rPr lang="en-US" dirty="0"/>
              <a:t>Spline interpolation can make object move more smoothly . Inbetweening also involves interpolating the shapes of objects</a:t>
            </a:r>
          </a:p>
          <a:p>
            <a:r>
              <a:rPr lang="en-US" dirty="0"/>
              <a:t>Some animation involves changing the color of objects</a:t>
            </a:r>
          </a:p>
          <a:p>
            <a:pPr lvl="1"/>
            <a:r>
              <a:rPr lang="en-US" dirty="0"/>
              <a:t>This is usually done using color look-up table (CLUT)</a:t>
            </a:r>
          </a:p>
          <a:p>
            <a:pPr lvl="1"/>
            <a:r>
              <a:rPr lang="en-US" dirty="0"/>
              <a:t>By cycling through the colors in the CLUT, the objects’ colors will change </a:t>
            </a:r>
          </a:p>
          <a:p>
            <a:pPr>
              <a:buFont typeface="Arial" pitchFamily="34" charset="0"/>
              <a:buChar char="•"/>
            </a:pPr>
            <a:r>
              <a:rPr lang="en-US" dirty="0"/>
              <a:t>Morphing is a popular effect in which one image transforms into another.</a:t>
            </a:r>
          </a:p>
          <a:p>
            <a:endParaRPr lang="en-NP" dirty="0"/>
          </a:p>
        </p:txBody>
      </p:sp>
      <p:pic>
        <p:nvPicPr>
          <p:cNvPr id="5" name="Picture 4">
            <a:extLst>
              <a:ext uri="{FF2B5EF4-FFF2-40B4-BE49-F238E27FC236}">
                <a16:creationId xmlns:a16="http://schemas.microsoft.com/office/drawing/2014/main" id="{8B32ADF6-88FF-08E9-18C6-75E47D8F7B2A}"/>
              </a:ext>
            </a:extLst>
          </p:cNvPr>
          <p:cNvPicPr>
            <a:picLocks noChangeAspect="1"/>
          </p:cNvPicPr>
          <p:nvPr/>
        </p:nvPicPr>
        <p:blipFill>
          <a:blip r:embed="rId2"/>
          <a:stretch>
            <a:fillRect/>
          </a:stretch>
        </p:blipFill>
        <p:spPr>
          <a:xfrm>
            <a:off x="1380490" y="4370655"/>
            <a:ext cx="5666486" cy="1801545"/>
          </a:xfrm>
          <a:prstGeom prst="rect">
            <a:avLst/>
          </a:prstGeom>
        </p:spPr>
      </p:pic>
    </p:spTree>
    <p:extLst>
      <p:ext uri="{BB962C8B-B14F-4D97-AF65-F5344CB8AC3E}">
        <p14:creationId xmlns:p14="http://schemas.microsoft.com/office/powerpoint/2010/main" val="3919591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28727-11F3-983F-EC6E-092D3A1E9461}"/>
              </a:ext>
            </a:extLst>
          </p:cNvPr>
          <p:cNvSpPr>
            <a:spLocks noGrp="1"/>
          </p:cNvSpPr>
          <p:nvPr>
            <p:ph type="title"/>
          </p:nvPr>
        </p:nvSpPr>
        <p:spPr/>
        <p:txBody>
          <a:bodyPr/>
          <a:lstStyle/>
          <a:p>
            <a:r>
              <a:rPr lang="en-NP" dirty="0"/>
              <a:t>ViDeo Signal Representation</a:t>
            </a:r>
          </a:p>
        </p:txBody>
      </p:sp>
      <p:pic>
        <p:nvPicPr>
          <p:cNvPr id="4" name="Online Media 3" descr="How a TV Works in Slow Motion - The Slow Mo Guys">
            <a:hlinkClick r:id="" action="ppaction://media"/>
            <a:extLst>
              <a:ext uri="{FF2B5EF4-FFF2-40B4-BE49-F238E27FC236}">
                <a16:creationId xmlns:a16="http://schemas.microsoft.com/office/drawing/2014/main" id="{7C18B447-65B1-3104-26BD-C83A47466AB9}"/>
              </a:ext>
            </a:extLst>
          </p:cNvPr>
          <p:cNvPicPr>
            <a:picLocks noGrp="1" noRot="1" noChangeAspect="1"/>
          </p:cNvPicPr>
          <p:nvPr>
            <p:ph idx="1"/>
            <a:videoFile r:link="rId1"/>
          </p:nvPr>
        </p:nvPicPr>
        <p:blipFill>
          <a:blip r:embed="rId3"/>
          <a:stretch>
            <a:fillRect/>
          </a:stretch>
        </p:blipFill>
        <p:spPr>
          <a:xfrm>
            <a:off x="0" y="0"/>
            <a:ext cx="12192000" cy="6888196"/>
          </a:xfrm>
          <a:prstGeom prst="rect">
            <a:avLst/>
          </a:prstGeom>
        </p:spPr>
      </p:pic>
    </p:spTree>
    <p:extLst>
      <p:ext uri="{BB962C8B-B14F-4D97-AF65-F5344CB8AC3E}">
        <p14:creationId xmlns:p14="http://schemas.microsoft.com/office/powerpoint/2010/main" val="521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1D462-141F-4D2E-B0D6-10A346E84CA1}"/>
              </a:ext>
            </a:extLst>
          </p:cNvPr>
          <p:cNvSpPr>
            <a:spLocks noGrp="1"/>
          </p:cNvSpPr>
          <p:nvPr>
            <p:ph type="title"/>
          </p:nvPr>
        </p:nvSpPr>
        <p:spPr/>
        <p:txBody>
          <a:bodyPr/>
          <a:lstStyle/>
          <a:p>
            <a:r>
              <a:rPr lang="en-US" dirty="0"/>
              <a:t>Controlling animation</a:t>
            </a:r>
            <a:endParaRPr lang="en-NP" dirty="0"/>
          </a:p>
        </p:txBody>
      </p:sp>
      <p:sp>
        <p:nvSpPr>
          <p:cNvPr id="3" name="Content Placeholder 2">
            <a:extLst>
              <a:ext uri="{FF2B5EF4-FFF2-40B4-BE49-F238E27FC236}">
                <a16:creationId xmlns:a16="http://schemas.microsoft.com/office/drawing/2014/main" id="{58D921C4-873E-09EE-ED33-0863906BF147}"/>
              </a:ext>
            </a:extLst>
          </p:cNvPr>
          <p:cNvSpPr>
            <a:spLocks noGrp="1"/>
          </p:cNvSpPr>
          <p:nvPr>
            <p:ph idx="1"/>
          </p:nvPr>
        </p:nvSpPr>
        <p:spPr/>
        <p:txBody>
          <a:bodyPr>
            <a:normAutofit fontScale="92500" lnSpcReduction="20000"/>
          </a:bodyPr>
          <a:lstStyle/>
          <a:p>
            <a:r>
              <a:rPr lang="en-US" dirty="0"/>
              <a:t>Full explicit control —the animator provides a description of everything that occurs in the animation</a:t>
            </a:r>
          </a:p>
          <a:p>
            <a:r>
              <a:rPr lang="en-US" i="1" dirty="0">
                <a:solidFill>
                  <a:srgbClr val="00B050"/>
                </a:solidFill>
              </a:rPr>
              <a:t>Either by specifying simple changes, such as scaling, transformation  or by providing key frames</a:t>
            </a:r>
          </a:p>
          <a:p>
            <a:r>
              <a:rPr lang="en-US" dirty="0"/>
              <a:t>Procedural control —using a program to calculate the position, angle, etc. of the objects </a:t>
            </a:r>
          </a:p>
          <a:p>
            <a:r>
              <a:rPr lang="en-US" i="1" dirty="0">
                <a:solidFill>
                  <a:srgbClr val="00B050"/>
                </a:solidFill>
              </a:rPr>
              <a:t>In physical systems, the position of one object may influence the motion of another </a:t>
            </a:r>
          </a:p>
          <a:p>
            <a:r>
              <a:rPr lang="en-US" dirty="0"/>
              <a:t>Constraint-based systems —movement of objects that are in contact with each other is constraint by physical laws </a:t>
            </a:r>
          </a:p>
          <a:p>
            <a:r>
              <a:rPr lang="en-US" dirty="0"/>
              <a:t>An animation can be specified by these constraints </a:t>
            </a:r>
          </a:p>
          <a:p>
            <a:pPr>
              <a:buNone/>
            </a:pPr>
            <a:r>
              <a:rPr lang="en-US" dirty="0"/>
              <a:t>Tracking live action </a:t>
            </a:r>
          </a:p>
          <a:p>
            <a:pPr>
              <a:buNone/>
            </a:pPr>
            <a:r>
              <a:rPr lang="en-US" dirty="0"/>
              <a:t> People or animals act out the parts of the characters in the animation </a:t>
            </a:r>
          </a:p>
          <a:p>
            <a:pPr>
              <a:buNone/>
            </a:pPr>
            <a:r>
              <a:rPr lang="en-US" dirty="0"/>
              <a:t>The animator trace out the characters</a:t>
            </a:r>
          </a:p>
          <a:p>
            <a:endParaRPr lang="en-NP" dirty="0"/>
          </a:p>
        </p:txBody>
      </p:sp>
    </p:spTree>
    <p:extLst>
      <p:ext uri="{BB962C8B-B14F-4D97-AF65-F5344CB8AC3E}">
        <p14:creationId xmlns:p14="http://schemas.microsoft.com/office/powerpoint/2010/main" val="328756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5FAAA-12BC-D85F-27D9-BBB8F2B77EE0}"/>
              </a:ext>
            </a:extLst>
          </p:cNvPr>
          <p:cNvSpPr>
            <a:spLocks noGrp="1"/>
          </p:cNvSpPr>
          <p:nvPr>
            <p:ph type="title"/>
          </p:nvPr>
        </p:nvSpPr>
        <p:spPr/>
        <p:txBody>
          <a:bodyPr/>
          <a:lstStyle/>
          <a:p>
            <a:r>
              <a:rPr lang="en-US" dirty="0">
                <a:solidFill>
                  <a:schemeClr val="tx1"/>
                </a:solidFill>
              </a:rPr>
              <a:t>Displaying animation</a:t>
            </a:r>
            <a:endParaRPr lang="en-NP" dirty="0"/>
          </a:p>
        </p:txBody>
      </p:sp>
      <p:sp>
        <p:nvSpPr>
          <p:cNvPr id="3" name="Content Placeholder 2">
            <a:extLst>
              <a:ext uri="{FF2B5EF4-FFF2-40B4-BE49-F238E27FC236}">
                <a16:creationId xmlns:a16="http://schemas.microsoft.com/office/drawing/2014/main" id="{2BD2AC9D-2B35-B0B6-B81D-D46A96442616}"/>
              </a:ext>
            </a:extLst>
          </p:cNvPr>
          <p:cNvSpPr>
            <a:spLocks noGrp="1"/>
          </p:cNvSpPr>
          <p:nvPr>
            <p:ph idx="1"/>
          </p:nvPr>
        </p:nvSpPr>
        <p:spPr/>
        <p:txBody>
          <a:bodyPr>
            <a:normAutofit/>
          </a:bodyPr>
          <a:lstStyle/>
          <a:p>
            <a:r>
              <a:rPr lang="en-US" dirty="0"/>
              <a:t>The rules governing the showing of video apply to animation as well .The frame rate should be at least 10, preferably 15 to 20, to give a reasonably smooth effect </a:t>
            </a:r>
          </a:p>
          <a:p>
            <a:pPr>
              <a:buFont typeface="Arial" pitchFamily="34" charset="0"/>
              <a:buChar char="•"/>
            </a:pPr>
            <a:r>
              <a:rPr lang="en-US" dirty="0"/>
              <a:t>There are basically three common ways to display animation </a:t>
            </a:r>
          </a:p>
          <a:p>
            <a:pPr>
              <a:buFont typeface="Arial" pitchFamily="34" charset="0"/>
              <a:buChar char="•"/>
            </a:pPr>
            <a:r>
              <a:rPr lang="en-US" dirty="0"/>
              <a:t>1.Generate a digital video clip </a:t>
            </a:r>
          </a:p>
          <a:p>
            <a:pPr>
              <a:buFont typeface="Arial" pitchFamily="34" charset="0"/>
              <a:buChar char="•"/>
            </a:pPr>
            <a:r>
              <a:rPr lang="en-US" i="1" dirty="0">
                <a:solidFill>
                  <a:srgbClr val="00B050"/>
                </a:solidFill>
              </a:rPr>
              <a:t>Many Animation tools will export an animation in common digital video format, e.g., QuickTime</a:t>
            </a:r>
          </a:p>
          <a:p>
            <a:pPr>
              <a:buFont typeface="Arial" pitchFamily="34" charset="0"/>
              <a:buChar char="•"/>
            </a:pPr>
            <a:r>
              <a:rPr lang="en-US" dirty="0"/>
              <a:t> 2.Create a package including runtime system of the animation tool </a:t>
            </a:r>
          </a:p>
          <a:p>
            <a:pPr>
              <a:buNone/>
            </a:pPr>
            <a:r>
              <a:rPr lang="en-US" dirty="0"/>
              <a:t>     </a:t>
            </a:r>
            <a:r>
              <a:rPr lang="en-US" i="1" dirty="0">
                <a:solidFill>
                  <a:srgbClr val="00B050"/>
                </a:solidFill>
              </a:rPr>
              <a:t>For example, Director can create a projector including all casts. The projector can then be distributed and play the animation.</a:t>
            </a:r>
          </a:p>
          <a:p>
            <a:pPr>
              <a:buFont typeface="Arial" panose="020B0604020202020204" pitchFamily="34" charset="0"/>
              <a:buChar char="•"/>
            </a:pPr>
            <a:r>
              <a:rPr lang="en-US" dirty="0"/>
              <a:t>3. Show the animation in the animation tool</a:t>
            </a:r>
          </a:p>
          <a:p>
            <a:endParaRPr lang="en-NP" dirty="0"/>
          </a:p>
        </p:txBody>
      </p:sp>
    </p:spTree>
    <p:extLst>
      <p:ext uri="{BB962C8B-B14F-4D97-AF65-F5344CB8AC3E}">
        <p14:creationId xmlns:p14="http://schemas.microsoft.com/office/powerpoint/2010/main" val="4055416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0D41-04C6-A43A-68F6-E5589503D868}"/>
              </a:ext>
            </a:extLst>
          </p:cNvPr>
          <p:cNvSpPr>
            <a:spLocks noGrp="1"/>
          </p:cNvSpPr>
          <p:nvPr>
            <p:ph type="title"/>
          </p:nvPr>
        </p:nvSpPr>
        <p:spPr/>
        <p:txBody>
          <a:bodyPr/>
          <a:lstStyle/>
          <a:p>
            <a:r>
              <a:rPr lang="en-US" dirty="0"/>
              <a:t>Animation tools</a:t>
            </a:r>
            <a:endParaRPr lang="en-NP" dirty="0"/>
          </a:p>
        </p:txBody>
      </p:sp>
      <p:sp>
        <p:nvSpPr>
          <p:cNvPr id="3" name="Content Placeholder 2">
            <a:extLst>
              <a:ext uri="{FF2B5EF4-FFF2-40B4-BE49-F238E27FC236}">
                <a16:creationId xmlns:a16="http://schemas.microsoft.com/office/drawing/2014/main" id="{D1167B8F-6B18-6AB0-AAAA-2BA77B577861}"/>
              </a:ext>
            </a:extLst>
          </p:cNvPr>
          <p:cNvSpPr>
            <a:spLocks noGrp="1"/>
          </p:cNvSpPr>
          <p:nvPr>
            <p:ph idx="1"/>
          </p:nvPr>
        </p:nvSpPr>
        <p:spPr/>
        <p:txBody>
          <a:bodyPr/>
          <a:lstStyle/>
          <a:p>
            <a:r>
              <a:rPr lang="en-US" dirty="0"/>
              <a:t>Macromedia Director and Flash </a:t>
            </a:r>
          </a:p>
          <a:p>
            <a:pPr>
              <a:buNone/>
            </a:pPr>
            <a:r>
              <a:rPr lang="en-US" i="1" dirty="0">
                <a:solidFill>
                  <a:srgbClr val="00B050"/>
                </a:solidFill>
              </a:rPr>
              <a:t>It is one of the most popular interactive animation tool for generating interactive multimedia applications. </a:t>
            </a:r>
          </a:p>
          <a:p>
            <a:pPr>
              <a:buFont typeface="Arial" pitchFamily="34" charset="0"/>
              <a:buChar char="•"/>
            </a:pPr>
            <a:r>
              <a:rPr lang="en-US" dirty="0"/>
              <a:t>Meta Creations Poser</a:t>
            </a:r>
          </a:p>
          <a:p>
            <a:pPr>
              <a:buNone/>
            </a:pPr>
            <a:r>
              <a:rPr lang="en-US" dirty="0"/>
              <a:t> </a:t>
            </a:r>
            <a:r>
              <a:rPr lang="en-US" i="1" dirty="0">
                <a:solidFill>
                  <a:srgbClr val="00B050"/>
                </a:solidFill>
              </a:rPr>
              <a:t>It understands human motion and inverse kinematics, e.g., move an arm the shoulders will follow. </a:t>
            </a:r>
          </a:p>
          <a:p>
            <a:pPr>
              <a:buFont typeface="Arial" pitchFamily="34" charset="0"/>
              <a:buChar char="•"/>
            </a:pPr>
            <a:r>
              <a:rPr lang="en-US" dirty="0"/>
              <a:t>Discreet 3D Studio Max </a:t>
            </a:r>
          </a:p>
          <a:p>
            <a:pPr>
              <a:buNone/>
            </a:pPr>
            <a:r>
              <a:rPr lang="en-US" i="1" dirty="0">
                <a:solidFill>
                  <a:srgbClr val="00B050"/>
                </a:solidFill>
              </a:rPr>
              <a:t>Very popular for creating 3D animations </a:t>
            </a:r>
          </a:p>
          <a:p>
            <a:pPr>
              <a:buFont typeface="Arial" pitchFamily="34" charset="0"/>
              <a:buChar char="•"/>
            </a:pPr>
            <a:r>
              <a:rPr lang="en-US" dirty="0"/>
              <a:t> Animation language—VRML (Virtual Reality Modeling Language)</a:t>
            </a:r>
          </a:p>
          <a:p>
            <a:endParaRPr lang="en-NP" dirty="0"/>
          </a:p>
        </p:txBody>
      </p:sp>
    </p:spTree>
    <p:extLst>
      <p:ext uri="{BB962C8B-B14F-4D97-AF65-F5344CB8AC3E}">
        <p14:creationId xmlns:p14="http://schemas.microsoft.com/office/powerpoint/2010/main" val="1581653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C39AA2-1627-EFCE-1B6A-8E0D10FA74BE}"/>
              </a:ext>
            </a:extLst>
          </p:cNvPr>
          <p:cNvSpPr>
            <a:spLocks noGrp="1"/>
          </p:cNvSpPr>
          <p:nvPr>
            <p:ph type="title"/>
          </p:nvPr>
        </p:nvSpPr>
        <p:spPr/>
        <p:txBody>
          <a:bodyPr/>
          <a:lstStyle/>
          <a:p>
            <a:r>
              <a:rPr lang="en-NP" dirty="0"/>
              <a:t>E</a:t>
            </a:r>
            <a:r>
              <a:rPr lang="en-US" dirty="0"/>
              <a:t>n</a:t>
            </a:r>
            <a:r>
              <a:rPr lang="en-NP" dirty="0"/>
              <a:t>d of chapter 4</a:t>
            </a:r>
          </a:p>
        </p:txBody>
      </p:sp>
    </p:spTree>
    <p:extLst>
      <p:ext uri="{BB962C8B-B14F-4D97-AF65-F5344CB8AC3E}">
        <p14:creationId xmlns:p14="http://schemas.microsoft.com/office/powerpoint/2010/main" val="1113550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44D8C-2F57-4B37-76A7-67731AC41C78}"/>
              </a:ext>
            </a:extLst>
          </p:cNvPr>
          <p:cNvSpPr>
            <a:spLocks noGrp="1"/>
          </p:cNvSpPr>
          <p:nvPr>
            <p:ph type="title"/>
          </p:nvPr>
        </p:nvSpPr>
        <p:spPr>
          <a:xfrm>
            <a:off x="1069848" y="484632"/>
            <a:ext cx="10058400" cy="783336"/>
          </a:xfrm>
        </p:spPr>
        <p:txBody>
          <a:bodyPr>
            <a:normAutofit fontScale="90000"/>
          </a:bodyPr>
          <a:lstStyle/>
          <a:p>
            <a:r>
              <a:rPr lang="en-NP" dirty="0"/>
              <a:t>Measures for ViDeo Representation</a:t>
            </a:r>
          </a:p>
        </p:txBody>
      </p:sp>
      <p:sp>
        <p:nvSpPr>
          <p:cNvPr id="3" name="Content Placeholder 2">
            <a:extLst>
              <a:ext uri="{FF2B5EF4-FFF2-40B4-BE49-F238E27FC236}">
                <a16:creationId xmlns:a16="http://schemas.microsoft.com/office/drawing/2014/main" id="{F34A8C99-2802-8607-C0CC-3659025D9562}"/>
              </a:ext>
            </a:extLst>
          </p:cNvPr>
          <p:cNvSpPr>
            <a:spLocks noGrp="1"/>
          </p:cNvSpPr>
          <p:nvPr>
            <p:ph sz="half" idx="1"/>
          </p:nvPr>
        </p:nvSpPr>
        <p:spPr>
          <a:xfrm>
            <a:off x="219456" y="1402080"/>
            <a:ext cx="6071616" cy="4770120"/>
          </a:xfrm>
        </p:spPr>
        <p:txBody>
          <a:bodyPr>
            <a:normAutofit fontScale="85000" lnSpcReduction="20000"/>
          </a:bodyPr>
          <a:lstStyle/>
          <a:p>
            <a:r>
              <a:rPr lang="en-NP" sz="2600" b="1" dirty="0"/>
              <a:t>1. Aspect Ratio</a:t>
            </a:r>
          </a:p>
          <a:p>
            <a:r>
              <a:rPr lang="en-US" sz="2600" b="0" i="0" u="none" strike="noStrike" dirty="0">
                <a:solidFill>
                  <a:srgbClr val="434343"/>
                </a:solidFill>
                <a:effectLst/>
              </a:rPr>
              <a:t>The aspect ratio is the ratio between the width and the height of a display.</a:t>
            </a:r>
            <a:endParaRPr lang="en-NP" sz="2600" b="0" i="0" u="none" strike="noStrike" dirty="0">
              <a:solidFill>
                <a:srgbClr val="434343"/>
              </a:solidFill>
              <a:effectLst/>
            </a:endParaRPr>
          </a:p>
          <a:p>
            <a:r>
              <a:rPr lang="en-US" sz="2600" b="0" i="0" u="none" strike="noStrike" dirty="0">
                <a:solidFill>
                  <a:srgbClr val="434343"/>
                </a:solidFill>
                <a:effectLst/>
              </a:rPr>
              <a:t>It defines its overall shape, and it is usually presented as W:H (where W is the width, and H is the height).</a:t>
            </a:r>
            <a:endParaRPr lang="en-NP" sz="2600" dirty="0">
              <a:solidFill>
                <a:srgbClr val="434343"/>
              </a:solidFill>
            </a:endParaRPr>
          </a:p>
          <a:p>
            <a:r>
              <a:rPr lang="en-US" sz="2600" b="0" i="0" u="none" strike="noStrike" dirty="0">
                <a:solidFill>
                  <a:srgbClr val="434343"/>
                </a:solidFill>
                <a:effectLst/>
              </a:rPr>
              <a:t>All TVs sold today have an aspect ratio of 16:9, which means that if the width is divided into 16 equal parts, the height of the TV or picture should be 9 parts.</a:t>
            </a:r>
            <a:endParaRPr lang="en-NP" sz="2600" b="0" i="0" u="none" strike="noStrike" dirty="0">
              <a:solidFill>
                <a:srgbClr val="434343"/>
              </a:solidFill>
              <a:effectLst/>
            </a:endParaRPr>
          </a:p>
          <a:p>
            <a:r>
              <a:rPr lang="en-US" sz="2600" b="0" i="0" u="none" strike="noStrike" dirty="0">
                <a:solidFill>
                  <a:srgbClr val="222222"/>
                </a:solidFill>
                <a:effectLst/>
              </a:rPr>
              <a:t>All the older TV’s and computer monitors you grew up with had the squarish 4:3 shape– 33% wider than it was high.</a:t>
            </a:r>
            <a:endParaRPr lang="en-NP" sz="2600" dirty="0">
              <a:solidFill>
                <a:srgbClr val="434343"/>
              </a:solidFill>
            </a:endParaRPr>
          </a:p>
          <a:p>
            <a:r>
              <a:rPr lang="en-US" sz="2600" b="0" i="0" u="none" strike="noStrike" dirty="0">
                <a:solidFill>
                  <a:srgbClr val="222222"/>
                </a:solidFill>
                <a:effectLst/>
              </a:rPr>
              <a:t>These are often referred to as square monitors</a:t>
            </a:r>
            <a:endParaRPr lang="en-NP" sz="2600" dirty="0"/>
          </a:p>
        </p:txBody>
      </p:sp>
      <p:pic>
        <p:nvPicPr>
          <p:cNvPr id="6" name="Content Placeholder 5">
            <a:extLst>
              <a:ext uri="{FF2B5EF4-FFF2-40B4-BE49-F238E27FC236}">
                <a16:creationId xmlns:a16="http://schemas.microsoft.com/office/drawing/2014/main" id="{2D14435D-2885-3AE8-D94A-FEF35D0C6086}"/>
              </a:ext>
            </a:extLst>
          </p:cNvPr>
          <p:cNvPicPr>
            <a:picLocks noGrp="1" noChangeAspect="1"/>
          </p:cNvPicPr>
          <p:nvPr>
            <p:ph sz="half" idx="2"/>
          </p:nvPr>
        </p:nvPicPr>
        <p:blipFill>
          <a:blip r:embed="rId2"/>
          <a:stretch>
            <a:fillRect/>
          </a:stretch>
        </p:blipFill>
        <p:spPr>
          <a:xfrm>
            <a:off x="6791008" y="1818917"/>
            <a:ext cx="4754562" cy="3936445"/>
          </a:xfrm>
        </p:spPr>
      </p:pic>
    </p:spTree>
    <p:extLst>
      <p:ext uri="{BB962C8B-B14F-4D97-AF65-F5344CB8AC3E}">
        <p14:creationId xmlns:p14="http://schemas.microsoft.com/office/powerpoint/2010/main" val="214996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B05B-5B70-4813-3011-88CB3AA08416}"/>
              </a:ext>
            </a:extLst>
          </p:cNvPr>
          <p:cNvSpPr>
            <a:spLocks noGrp="1"/>
          </p:cNvSpPr>
          <p:nvPr>
            <p:ph type="title"/>
          </p:nvPr>
        </p:nvSpPr>
        <p:spPr/>
        <p:txBody>
          <a:bodyPr>
            <a:normAutofit/>
          </a:bodyPr>
          <a:lstStyle/>
          <a:p>
            <a:r>
              <a:rPr lang="en-US" sz="4000" b="0" i="0" u="none" strike="noStrike" dirty="0">
                <a:solidFill>
                  <a:srgbClr val="222222"/>
                </a:solidFill>
                <a:effectLst/>
              </a:rPr>
              <a:t>display a 4:3 video signal on a 16:9 monitor</a:t>
            </a:r>
            <a:endParaRPr lang="en-NP" sz="4000" dirty="0"/>
          </a:p>
        </p:txBody>
      </p:sp>
      <p:sp>
        <p:nvSpPr>
          <p:cNvPr id="3" name="Content Placeholder 2">
            <a:extLst>
              <a:ext uri="{FF2B5EF4-FFF2-40B4-BE49-F238E27FC236}">
                <a16:creationId xmlns:a16="http://schemas.microsoft.com/office/drawing/2014/main" id="{4B1E3334-EED2-2129-4E41-F3A3683FB201}"/>
              </a:ext>
            </a:extLst>
          </p:cNvPr>
          <p:cNvSpPr>
            <a:spLocks noGrp="1"/>
          </p:cNvSpPr>
          <p:nvPr>
            <p:ph idx="1"/>
          </p:nvPr>
        </p:nvSpPr>
        <p:spPr/>
        <p:txBody>
          <a:bodyPr>
            <a:normAutofit/>
          </a:bodyPr>
          <a:lstStyle/>
          <a:p>
            <a:r>
              <a:rPr lang="en-US" b="0" i="0" u="none" strike="noStrike" dirty="0">
                <a:solidFill>
                  <a:srgbClr val="222222"/>
                </a:solidFill>
                <a:effectLst/>
              </a:rPr>
              <a:t>1. Tolerate vertical black bars on the left and right sides of the screen (called “pillarboxing”),</a:t>
            </a:r>
          </a:p>
          <a:p>
            <a:r>
              <a:rPr lang="en-US" b="0" i="0" u="none" strike="noStrike" dirty="0">
                <a:solidFill>
                  <a:srgbClr val="222222"/>
                </a:solidFill>
                <a:effectLst/>
              </a:rPr>
              <a:t>2. Have horizontally stretched and distorted images, making people and objects appear shorter and wider:</a:t>
            </a:r>
            <a:endParaRPr lang="en-US" dirty="0">
              <a:solidFill>
                <a:srgbClr val="222222"/>
              </a:solidFill>
            </a:endParaRPr>
          </a:p>
          <a:p>
            <a:r>
              <a:rPr lang="en-US" b="0" i="0" u="none" strike="noStrike" dirty="0">
                <a:solidFill>
                  <a:srgbClr val="222222"/>
                </a:solidFill>
                <a:effectLst/>
              </a:rPr>
              <a:t>3. Or zoom-in the video signal, which chops off the top and bottom portion of the images:</a:t>
            </a:r>
            <a:endParaRPr lang="en-NP" dirty="0"/>
          </a:p>
        </p:txBody>
      </p:sp>
      <p:pic>
        <p:nvPicPr>
          <p:cNvPr id="8" name="Picture 7">
            <a:extLst>
              <a:ext uri="{FF2B5EF4-FFF2-40B4-BE49-F238E27FC236}">
                <a16:creationId xmlns:a16="http://schemas.microsoft.com/office/drawing/2014/main" id="{7410A3F3-ED7A-9300-6521-F8977CC0D309}"/>
              </a:ext>
            </a:extLst>
          </p:cNvPr>
          <p:cNvPicPr>
            <a:picLocks noChangeAspect="1"/>
          </p:cNvPicPr>
          <p:nvPr/>
        </p:nvPicPr>
        <p:blipFill>
          <a:blip r:embed="rId2"/>
          <a:stretch>
            <a:fillRect/>
          </a:stretch>
        </p:blipFill>
        <p:spPr>
          <a:xfrm>
            <a:off x="1075871" y="4419346"/>
            <a:ext cx="2919839" cy="1650344"/>
          </a:xfrm>
          <a:prstGeom prst="rect">
            <a:avLst/>
          </a:prstGeom>
        </p:spPr>
      </p:pic>
      <p:pic>
        <p:nvPicPr>
          <p:cNvPr id="10" name="Picture 9">
            <a:extLst>
              <a:ext uri="{FF2B5EF4-FFF2-40B4-BE49-F238E27FC236}">
                <a16:creationId xmlns:a16="http://schemas.microsoft.com/office/drawing/2014/main" id="{30198B16-9714-ED6C-CE97-5BFE7449A758}"/>
              </a:ext>
            </a:extLst>
          </p:cNvPr>
          <p:cNvPicPr>
            <a:picLocks noChangeAspect="1"/>
          </p:cNvPicPr>
          <p:nvPr/>
        </p:nvPicPr>
        <p:blipFill>
          <a:blip r:embed="rId3"/>
          <a:stretch>
            <a:fillRect/>
          </a:stretch>
        </p:blipFill>
        <p:spPr>
          <a:xfrm>
            <a:off x="4628612" y="4470601"/>
            <a:ext cx="2927307" cy="1650344"/>
          </a:xfrm>
          <a:prstGeom prst="rect">
            <a:avLst/>
          </a:prstGeom>
        </p:spPr>
      </p:pic>
      <p:pic>
        <p:nvPicPr>
          <p:cNvPr id="12" name="Picture 11">
            <a:extLst>
              <a:ext uri="{FF2B5EF4-FFF2-40B4-BE49-F238E27FC236}">
                <a16:creationId xmlns:a16="http://schemas.microsoft.com/office/drawing/2014/main" id="{DD411027-6A1D-33A7-45A3-535BFE4D4C76}"/>
              </a:ext>
            </a:extLst>
          </p:cNvPr>
          <p:cNvPicPr>
            <a:picLocks noChangeAspect="1"/>
          </p:cNvPicPr>
          <p:nvPr/>
        </p:nvPicPr>
        <p:blipFill>
          <a:blip r:embed="rId4"/>
          <a:stretch>
            <a:fillRect/>
          </a:stretch>
        </p:blipFill>
        <p:spPr>
          <a:xfrm>
            <a:off x="8051637" y="4419346"/>
            <a:ext cx="3174524" cy="1752854"/>
          </a:xfrm>
          <a:prstGeom prst="rect">
            <a:avLst/>
          </a:prstGeom>
        </p:spPr>
      </p:pic>
    </p:spTree>
    <p:extLst>
      <p:ext uri="{BB962C8B-B14F-4D97-AF65-F5344CB8AC3E}">
        <p14:creationId xmlns:p14="http://schemas.microsoft.com/office/powerpoint/2010/main" val="307826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4C7-D46B-CF5B-92B6-DAB2165FD2DB}"/>
              </a:ext>
            </a:extLst>
          </p:cNvPr>
          <p:cNvSpPr>
            <a:spLocks noGrp="1"/>
          </p:cNvSpPr>
          <p:nvPr>
            <p:ph type="title"/>
          </p:nvPr>
        </p:nvSpPr>
        <p:spPr>
          <a:xfrm>
            <a:off x="1069848" y="484632"/>
            <a:ext cx="10058400" cy="734568"/>
          </a:xfrm>
        </p:spPr>
        <p:txBody>
          <a:bodyPr>
            <a:normAutofit fontScale="90000"/>
          </a:bodyPr>
          <a:lstStyle/>
          <a:p>
            <a:r>
              <a:rPr lang="en-NP" dirty="0"/>
              <a:t>Measures for ViDeo Representation</a:t>
            </a:r>
          </a:p>
        </p:txBody>
      </p:sp>
      <p:sp>
        <p:nvSpPr>
          <p:cNvPr id="3" name="Content Placeholder 2">
            <a:extLst>
              <a:ext uri="{FF2B5EF4-FFF2-40B4-BE49-F238E27FC236}">
                <a16:creationId xmlns:a16="http://schemas.microsoft.com/office/drawing/2014/main" id="{D0B18747-D819-E056-C519-BCC019C9BFA1}"/>
              </a:ext>
            </a:extLst>
          </p:cNvPr>
          <p:cNvSpPr>
            <a:spLocks noGrp="1"/>
          </p:cNvSpPr>
          <p:nvPr>
            <p:ph sz="half" idx="1"/>
          </p:nvPr>
        </p:nvSpPr>
        <p:spPr>
          <a:xfrm>
            <a:off x="1069848" y="1975104"/>
            <a:ext cx="5026152" cy="4197096"/>
          </a:xfrm>
        </p:spPr>
        <p:txBody>
          <a:bodyPr/>
          <a:lstStyle/>
          <a:p>
            <a:r>
              <a:rPr lang="en-NP" b="1" dirty="0"/>
              <a:t>2. Horizontal detail and Picture   Width</a:t>
            </a:r>
          </a:p>
          <a:p>
            <a:pPr lvl="1"/>
            <a:r>
              <a:rPr lang="en-US" dirty="0"/>
              <a:t>The picture width chosen for conventional TV service is 4/3, 16/9.Using the aspect ratio, we can determine the horizontal field of view from the horizontal angle.</a:t>
            </a:r>
          </a:p>
          <a:p>
            <a:pPr marL="274320" lvl="1" indent="0">
              <a:buNone/>
            </a:pPr>
            <a:endParaRPr lang="en-US" dirty="0"/>
          </a:p>
          <a:p>
            <a:r>
              <a:rPr lang="en-US" b="1" dirty="0"/>
              <a:t>3. Total detail content of the image</a:t>
            </a:r>
          </a:p>
          <a:p>
            <a:pPr lvl="1"/>
            <a:r>
              <a:rPr lang="en-US" dirty="0"/>
              <a:t>The product of the number of elements vertically and horizontally equals the total number of picture elements in the image.</a:t>
            </a:r>
            <a:endParaRPr lang="en-NP" dirty="0"/>
          </a:p>
          <a:p>
            <a:endParaRPr lang="en-NP" dirty="0"/>
          </a:p>
        </p:txBody>
      </p:sp>
      <p:sp>
        <p:nvSpPr>
          <p:cNvPr id="4" name="Content Placeholder 3">
            <a:extLst>
              <a:ext uri="{FF2B5EF4-FFF2-40B4-BE49-F238E27FC236}">
                <a16:creationId xmlns:a16="http://schemas.microsoft.com/office/drawing/2014/main" id="{C69DC0EE-C501-AB79-7917-29F1827FAF47}"/>
              </a:ext>
            </a:extLst>
          </p:cNvPr>
          <p:cNvSpPr>
            <a:spLocks noGrp="1"/>
          </p:cNvSpPr>
          <p:nvPr>
            <p:ph sz="half" idx="2"/>
          </p:nvPr>
        </p:nvSpPr>
        <p:spPr>
          <a:xfrm>
            <a:off x="6364224" y="1975104"/>
            <a:ext cx="4754880" cy="4197096"/>
          </a:xfrm>
        </p:spPr>
        <p:txBody>
          <a:bodyPr/>
          <a:lstStyle/>
          <a:p>
            <a:r>
              <a:rPr lang="en-NP" b="1" dirty="0"/>
              <a:t>4. Perception of Depth</a:t>
            </a:r>
          </a:p>
          <a:p>
            <a:pPr lvl="1"/>
            <a:r>
              <a:rPr lang="en-NP" dirty="0"/>
              <a:t>It is the perception of third spatial dimension that depends upon the angular seperation of the image reveived by the two eyes.</a:t>
            </a:r>
          </a:p>
          <a:p>
            <a:pPr lvl="1"/>
            <a:endParaRPr lang="en-NP" dirty="0"/>
          </a:p>
          <a:p>
            <a:r>
              <a:rPr lang="en-NP" dirty="0"/>
              <a:t>5. </a:t>
            </a:r>
            <a:r>
              <a:rPr lang="en-NP" b="1" dirty="0"/>
              <a:t>Luminance and Chrominance</a:t>
            </a:r>
          </a:p>
          <a:p>
            <a:pPr lvl="1"/>
            <a:r>
              <a:rPr lang="en-NP" dirty="0"/>
              <a:t>The RGB gives a sence of color, but during the transmission of the signals from camera to the display, luminance &amp; chrominance signals are used.</a:t>
            </a:r>
          </a:p>
        </p:txBody>
      </p:sp>
    </p:spTree>
    <p:extLst>
      <p:ext uri="{BB962C8B-B14F-4D97-AF65-F5344CB8AC3E}">
        <p14:creationId xmlns:p14="http://schemas.microsoft.com/office/powerpoint/2010/main" val="4177472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CF9B-7E1A-745E-F53E-E62592199F30}"/>
              </a:ext>
            </a:extLst>
          </p:cNvPr>
          <p:cNvSpPr>
            <a:spLocks noGrp="1"/>
          </p:cNvSpPr>
          <p:nvPr>
            <p:ph type="title"/>
          </p:nvPr>
        </p:nvSpPr>
        <p:spPr/>
        <p:txBody>
          <a:bodyPr/>
          <a:lstStyle/>
          <a:p>
            <a:r>
              <a:rPr lang="en-NP" dirty="0"/>
              <a:t>Measures for ViDeo Representation</a:t>
            </a:r>
          </a:p>
        </p:txBody>
      </p:sp>
      <p:sp>
        <p:nvSpPr>
          <p:cNvPr id="3" name="Content Placeholder 2">
            <a:extLst>
              <a:ext uri="{FF2B5EF4-FFF2-40B4-BE49-F238E27FC236}">
                <a16:creationId xmlns:a16="http://schemas.microsoft.com/office/drawing/2014/main" id="{8E53AEBB-EACF-644B-BC9F-2821BE571449}"/>
              </a:ext>
            </a:extLst>
          </p:cNvPr>
          <p:cNvSpPr>
            <a:spLocks noGrp="1"/>
          </p:cNvSpPr>
          <p:nvPr>
            <p:ph sz="half" idx="1"/>
          </p:nvPr>
        </p:nvSpPr>
        <p:spPr/>
        <p:txBody>
          <a:bodyPr>
            <a:normAutofit fontScale="77500" lnSpcReduction="20000"/>
          </a:bodyPr>
          <a:lstStyle/>
          <a:p>
            <a:r>
              <a:rPr lang="en-NP" b="1" dirty="0"/>
              <a:t>6. Temporal Aspect of Illumination</a:t>
            </a:r>
          </a:p>
          <a:p>
            <a:r>
              <a:rPr lang="en-US" dirty="0"/>
              <a:t>M</a:t>
            </a:r>
            <a:r>
              <a:rPr lang="en-NP" dirty="0"/>
              <a:t>otion is the presentation of a rapid succession of slightly different still pictures. Between frames the light is cut off briefly.</a:t>
            </a:r>
          </a:p>
          <a:p>
            <a:r>
              <a:rPr lang="en-US" dirty="0"/>
              <a:t>T</a:t>
            </a:r>
            <a:r>
              <a:rPr lang="en-NP" dirty="0"/>
              <a:t>o represent visual reality ,two conditions must be met.</a:t>
            </a:r>
          </a:p>
          <a:p>
            <a:r>
              <a:rPr lang="en-US" dirty="0">
                <a:solidFill>
                  <a:schemeClr val="accent2"/>
                </a:solidFill>
              </a:rPr>
              <a:t>First</a:t>
            </a:r>
            <a:r>
              <a:rPr lang="en-US" dirty="0"/>
              <a:t>, r</a:t>
            </a:r>
            <a:r>
              <a:rPr lang="en-NP" dirty="0"/>
              <a:t>ate of repetation must be high enough to gurantee a smooth transition.</a:t>
            </a:r>
          </a:p>
          <a:p>
            <a:r>
              <a:rPr lang="en-NP" dirty="0">
                <a:solidFill>
                  <a:schemeClr val="accent2"/>
                </a:solidFill>
              </a:rPr>
              <a:t>Second</a:t>
            </a:r>
            <a:r>
              <a:rPr lang="en-NP" dirty="0"/>
              <a:t>, rate must be high enough so that the persistance of vision extends over the interval between the flashes</a:t>
            </a:r>
          </a:p>
          <a:p>
            <a:pPr marL="0" indent="0">
              <a:buNone/>
            </a:pPr>
            <a:endParaRPr lang="en-NP" dirty="0"/>
          </a:p>
        </p:txBody>
      </p:sp>
      <p:sp>
        <p:nvSpPr>
          <p:cNvPr id="4" name="Content Placeholder 3">
            <a:extLst>
              <a:ext uri="{FF2B5EF4-FFF2-40B4-BE49-F238E27FC236}">
                <a16:creationId xmlns:a16="http://schemas.microsoft.com/office/drawing/2014/main" id="{0D070D06-6311-1D4B-1925-0CD57DD6BFF9}"/>
              </a:ext>
            </a:extLst>
          </p:cNvPr>
          <p:cNvSpPr>
            <a:spLocks noGrp="1"/>
          </p:cNvSpPr>
          <p:nvPr>
            <p:ph sz="half" idx="2"/>
          </p:nvPr>
        </p:nvSpPr>
        <p:spPr/>
        <p:txBody>
          <a:bodyPr>
            <a:normAutofit fontScale="77500" lnSpcReduction="20000"/>
          </a:bodyPr>
          <a:lstStyle/>
          <a:p>
            <a:r>
              <a:rPr lang="en-NP" b="1" dirty="0"/>
              <a:t>7. Continuity of Motion</a:t>
            </a:r>
          </a:p>
          <a:p>
            <a:r>
              <a:rPr lang="en-NP" dirty="0"/>
              <a:t>Minimun 15 frames/second</a:t>
            </a:r>
          </a:p>
          <a:p>
            <a:r>
              <a:rPr lang="en-NP" dirty="0"/>
              <a:t>USA(NTSC): 29.97Hz</a:t>
            </a:r>
          </a:p>
          <a:p>
            <a:r>
              <a:rPr lang="en-NP" dirty="0"/>
              <a:t>Europe(PAL): 25 Hz</a:t>
            </a:r>
          </a:p>
          <a:p>
            <a:endParaRPr lang="en-NP" dirty="0"/>
          </a:p>
          <a:p>
            <a:r>
              <a:rPr lang="en-NP" b="1" dirty="0"/>
              <a:t>8. Flicker</a:t>
            </a:r>
          </a:p>
          <a:p>
            <a:r>
              <a:rPr lang="en-US" dirty="0"/>
              <a:t>P</a:t>
            </a:r>
            <a:r>
              <a:rPr lang="en-NP" dirty="0"/>
              <a:t>eriodic fluctuation of brightness</a:t>
            </a:r>
          </a:p>
          <a:p>
            <a:r>
              <a:rPr lang="en-US" dirty="0"/>
              <a:t>M</a:t>
            </a:r>
            <a:r>
              <a:rPr lang="en-NP" dirty="0"/>
              <a:t>arginal value to aviod flicker is at least 50 refresh cycles/s</a:t>
            </a:r>
          </a:p>
          <a:p>
            <a:r>
              <a:rPr lang="en-US" dirty="0"/>
              <a:t>Flicker is a visible change in brightness between cycles displayed on video displays. It applies to the refresh interval on cathode-ray tube (CRT) televisions and computer monitors, as well as plasma computer displays and televisions.</a:t>
            </a:r>
            <a:endParaRPr lang="en-NP" dirty="0"/>
          </a:p>
          <a:p>
            <a:endParaRPr lang="en-NP" dirty="0"/>
          </a:p>
        </p:txBody>
      </p:sp>
    </p:spTree>
    <p:extLst>
      <p:ext uri="{BB962C8B-B14F-4D97-AF65-F5344CB8AC3E}">
        <p14:creationId xmlns:p14="http://schemas.microsoft.com/office/powerpoint/2010/main" val="3840626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DD26C-CBC1-60EA-FBCC-F1C1ACCC44E8}"/>
              </a:ext>
            </a:extLst>
          </p:cNvPr>
          <p:cNvSpPr>
            <a:spLocks noGrp="1"/>
          </p:cNvSpPr>
          <p:nvPr>
            <p:ph type="title"/>
          </p:nvPr>
        </p:nvSpPr>
        <p:spPr/>
        <p:txBody>
          <a:bodyPr/>
          <a:lstStyle/>
          <a:p>
            <a:r>
              <a:rPr lang="en-NP" dirty="0"/>
              <a:t>Depth perception .example</a:t>
            </a:r>
          </a:p>
        </p:txBody>
      </p:sp>
      <p:pic>
        <p:nvPicPr>
          <p:cNvPr id="6" name="Content Placeholder 5">
            <a:extLst>
              <a:ext uri="{FF2B5EF4-FFF2-40B4-BE49-F238E27FC236}">
                <a16:creationId xmlns:a16="http://schemas.microsoft.com/office/drawing/2014/main" id="{0ED200B6-CC55-28DD-B7DC-A135A1062382}"/>
              </a:ext>
            </a:extLst>
          </p:cNvPr>
          <p:cNvPicPr>
            <a:picLocks noGrp="1" noChangeAspect="1"/>
          </p:cNvPicPr>
          <p:nvPr>
            <p:ph sz="half" idx="1"/>
          </p:nvPr>
        </p:nvPicPr>
        <p:blipFill>
          <a:blip r:embed="rId2"/>
          <a:stretch>
            <a:fillRect/>
          </a:stretch>
        </p:blipFill>
        <p:spPr>
          <a:xfrm>
            <a:off x="809625" y="2613521"/>
            <a:ext cx="5275263" cy="3139082"/>
          </a:xfrm>
        </p:spPr>
      </p:pic>
      <p:pic>
        <p:nvPicPr>
          <p:cNvPr id="8" name="Content Placeholder 7">
            <a:extLst>
              <a:ext uri="{FF2B5EF4-FFF2-40B4-BE49-F238E27FC236}">
                <a16:creationId xmlns:a16="http://schemas.microsoft.com/office/drawing/2014/main" id="{F7EA56C0-9456-7667-8B30-C9120CB835C3}"/>
              </a:ext>
            </a:extLst>
          </p:cNvPr>
          <p:cNvPicPr>
            <a:picLocks noGrp="1" noChangeAspect="1"/>
          </p:cNvPicPr>
          <p:nvPr>
            <p:ph sz="half" idx="2"/>
          </p:nvPr>
        </p:nvPicPr>
        <p:blipFill>
          <a:blip r:embed="rId3"/>
          <a:stretch>
            <a:fillRect/>
          </a:stretch>
        </p:blipFill>
        <p:spPr>
          <a:xfrm>
            <a:off x="6364288" y="2613521"/>
            <a:ext cx="4754562" cy="3139082"/>
          </a:xfrm>
        </p:spPr>
      </p:pic>
    </p:spTree>
    <p:extLst>
      <p:ext uri="{BB962C8B-B14F-4D97-AF65-F5344CB8AC3E}">
        <p14:creationId xmlns:p14="http://schemas.microsoft.com/office/powerpoint/2010/main" val="301067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CCF4DA-80C0-574C-F78C-9CBE28036FEA}"/>
              </a:ext>
            </a:extLst>
          </p:cNvPr>
          <p:cNvSpPr>
            <a:spLocks noGrp="1"/>
          </p:cNvSpPr>
          <p:nvPr>
            <p:ph type="title"/>
          </p:nvPr>
        </p:nvSpPr>
        <p:spPr>
          <a:xfrm>
            <a:off x="1069848" y="85344"/>
            <a:ext cx="10058400" cy="670560"/>
          </a:xfrm>
        </p:spPr>
        <p:txBody>
          <a:bodyPr>
            <a:normAutofit fontScale="90000"/>
          </a:bodyPr>
          <a:lstStyle/>
          <a:p>
            <a:r>
              <a:rPr lang="en-NP" dirty="0"/>
              <a:t>Luminance and chrominance. example</a:t>
            </a:r>
          </a:p>
        </p:txBody>
      </p:sp>
      <p:pic>
        <p:nvPicPr>
          <p:cNvPr id="8" name="Content Placeholder 7">
            <a:extLst>
              <a:ext uri="{FF2B5EF4-FFF2-40B4-BE49-F238E27FC236}">
                <a16:creationId xmlns:a16="http://schemas.microsoft.com/office/drawing/2014/main" id="{7C9AA531-5B00-D453-B9C1-72C1E7472D82}"/>
              </a:ext>
            </a:extLst>
          </p:cNvPr>
          <p:cNvPicPr>
            <a:picLocks noGrp="1" noChangeAspect="1"/>
          </p:cNvPicPr>
          <p:nvPr>
            <p:ph idx="1"/>
          </p:nvPr>
        </p:nvPicPr>
        <p:blipFill>
          <a:blip r:embed="rId2"/>
          <a:stretch>
            <a:fillRect/>
          </a:stretch>
        </p:blipFill>
        <p:spPr>
          <a:xfrm>
            <a:off x="657987" y="865632"/>
            <a:ext cx="6340221" cy="2832230"/>
          </a:xfrm>
        </p:spPr>
      </p:pic>
      <p:pic>
        <p:nvPicPr>
          <p:cNvPr id="12" name="Picture 11">
            <a:extLst>
              <a:ext uri="{FF2B5EF4-FFF2-40B4-BE49-F238E27FC236}">
                <a16:creationId xmlns:a16="http://schemas.microsoft.com/office/drawing/2014/main" id="{20166B32-D439-2916-CF92-01816660847F}"/>
              </a:ext>
            </a:extLst>
          </p:cNvPr>
          <p:cNvPicPr>
            <a:picLocks noChangeAspect="1"/>
          </p:cNvPicPr>
          <p:nvPr/>
        </p:nvPicPr>
        <p:blipFill>
          <a:blip r:embed="rId3"/>
          <a:stretch>
            <a:fillRect/>
          </a:stretch>
        </p:blipFill>
        <p:spPr>
          <a:xfrm>
            <a:off x="3958590" y="3807590"/>
            <a:ext cx="7169658" cy="2602006"/>
          </a:xfrm>
          <a:prstGeom prst="rect">
            <a:avLst/>
          </a:prstGeom>
        </p:spPr>
      </p:pic>
    </p:spTree>
    <p:extLst>
      <p:ext uri="{BB962C8B-B14F-4D97-AF65-F5344CB8AC3E}">
        <p14:creationId xmlns:p14="http://schemas.microsoft.com/office/powerpoint/2010/main" val="12705399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{76F79288-0C5A-E84F-9F31-EF166E69F176}tf10001070</Template>
  <TotalTime>7507</TotalTime>
  <Words>2713</Words>
  <Application>Microsoft Macintosh PowerPoint</Application>
  <PresentationFormat>Widescreen</PresentationFormat>
  <Paragraphs>197</Paragraphs>
  <Slides>33</Slides>
  <Notes>0</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-apple-system</vt:lpstr>
      <vt:lpstr>Arial</vt:lpstr>
      <vt:lpstr>Calibri</vt:lpstr>
      <vt:lpstr>inherit</vt:lpstr>
      <vt:lpstr>Palatino</vt:lpstr>
      <vt:lpstr>Rockwell</vt:lpstr>
      <vt:lpstr>Rockwell Condensed</vt:lpstr>
      <vt:lpstr>Rockwell Extra Bold</vt:lpstr>
      <vt:lpstr>Wingdings</vt:lpstr>
      <vt:lpstr>Wood Type</vt:lpstr>
      <vt:lpstr>CHApter 4: Video and animation</vt:lpstr>
      <vt:lpstr>INtroduction</vt:lpstr>
      <vt:lpstr>ViDeo Signal Representation</vt:lpstr>
      <vt:lpstr>Measures for ViDeo Representation</vt:lpstr>
      <vt:lpstr>display a 4:3 video signal on a 16:9 monitor</vt:lpstr>
      <vt:lpstr>Measures for ViDeo Representation</vt:lpstr>
      <vt:lpstr>Measures for ViDeo Representation</vt:lpstr>
      <vt:lpstr>Depth perception .example</vt:lpstr>
      <vt:lpstr>Luminance and chrominance. example</vt:lpstr>
      <vt:lpstr>Color encoding</vt:lpstr>
      <vt:lpstr>Color encoding (RGB+YUV)</vt:lpstr>
      <vt:lpstr>Color encoding (RGB+YUV)</vt:lpstr>
      <vt:lpstr>RGB to YUV and vice versa..conversion formula</vt:lpstr>
      <vt:lpstr>Explanation</vt:lpstr>
      <vt:lpstr>T.V Systems. Broadcast Video Standards </vt:lpstr>
      <vt:lpstr>T.V Systems. Broadcast Video Standards </vt:lpstr>
      <vt:lpstr>List of Countries and their NTSC or PAL Television Format  </vt:lpstr>
      <vt:lpstr>T.V Systems. Broadcast Video Standards </vt:lpstr>
      <vt:lpstr>Progressive and Interlaced scan</vt:lpstr>
      <vt:lpstr>Progressive vs Interlaced scan</vt:lpstr>
      <vt:lpstr>File size calculation for video</vt:lpstr>
      <vt:lpstr>Animation and its types</vt:lpstr>
      <vt:lpstr>Traditional Animation</vt:lpstr>
      <vt:lpstr>Stop Motion</vt:lpstr>
      <vt:lpstr>Computer Animation</vt:lpstr>
      <vt:lpstr>Computer animation can broadly be categorized into two categories:</vt:lpstr>
      <vt:lpstr>Fundamental process in Animation 1. Input Process</vt:lpstr>
      <vt:lpstr>Fundamental process in Animation 2. Inbetween Process</vt:lpstr>
      <vt:lpstr>2. Inbetween process..contd</vt:lpstr>
      <vt:lpstr>Controlling animation</vt:lpstr>
      <vt:lpstr>Displaying animation</vt:lpstr>
      <vt:lpstr>Animation tools</vt:lpstr>
      <vt:lpstr>End of chapter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Video and animation</dc:title>
  <dc:creator>Microsoft Office User</dc:creator>
  <cp:lastModifiedBy>Microsoft Office User</cp:lastModifiedBy>
  <cp:revision>7</cp:revision>
  <dcterms:created xsi:type="dcterms:W3CDTF">2024-11-26T02:06:15Z</dcterms:created>
  <dcterms:modified xsi:type="dcterms:W3CDTF">2024-12-02T14:38:12Z</dcterms:modified>
</cp:coreProperties>
</file>